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48" r:id="rId1"/>
  </p:sldMasterIdLst>
  <p:notesMasterIdLst>
    <p:notesMasterId r:id="rId74"/>
  </p:notesMasterIdLst>
  <p:sldIdLst>
    <p:sldId id="256" r:id="rId2"/>
    <p:sldId id="269" r:id="rId3"/>
    <p:sldId id="325" r:id="rId4"/>
    <p:sldId id="328" r:id="rId5"/>
    <p:sldId id="329" r:id="rId6"/>
    <p:sldId id="427" r:id="rId7"/>
    <p:sldId id="429" r:id="rId8"/>
    <p:sldId id="428" r:id="rId9"/>
    <p:sldId id="330" r:id="rId10"/>
    <p:sldId id="331" r:id="rId11"/>
    <p:sldId id="387" r:id="rId12"/>
    <p:sldId id="326" r:id="rId13"/>
    <p:sldId id="300" r:id="rId14"/>
    <p:sldId id="301" r:id="rId15"/>
    <p:sldId id="349" r:id="rId16"/>
    <p:sldId id="394" r:id="rId17"/>
    <p:sldId id="433" r:id="rId18"/>
    <p:sldId id="434" r:id="rId19"/>
    <p:sldId id="347" r:id="rId20"/>
    <p:sldId id="377" r:id="rId21"/>
    <p:sldId id="350" r:id="rId22"/>
    <p:sldId id="335" r:id="rId23"/>
    <p:sldId id="430" r:id="rId24"/>
    <p:sldId id="365" r:id="rId25"/>
    <p:sldId id="395" r:id="rId26"/>
    <p:sldId id="343" r:id="rId27"/>
    <p:sldId id="409" r:id="rId28"/>
    <p:sldId id="410" r:id="rId29"/>
    <p:sldId id="411" r:id="rId30"/>
    <p:sldId id="400" r:id="rId31"/>
    <p:sldId id="408" r:id="rId32"/>
    <p:sldId id="348" r:id="rId33"/>
    <p:sldId id="432" r:id="rId34"/>
    <p:sldId id="431" r:id="rId35"/>
    <p:sldId id="364" r:id="rId36"/>
    <p:sldId id="396" r:id="rId37"/>
    <p:sldId id="437" r:id="rId38"/>
    <p:sldId id="412" r:id="rId39"/>
    <p:sldId id="413" r:id="rId40"/>
    <p:sldId id="356" r:id="rId41"/>
    <p:sldId id="436" r:id="rId42"/>
    <p:sldId id="438" r:id="rId43"/>
    <p:sldId id="439" r:id="rId44"/>
    <p:sldId id="401" r:id="rId45"/>
    <p:sldId id="361" r:id="rId46"/>
    <p:sldId id="362" r:id="rId47"/>
    <p:sldId id="369" r:id="rId48"/>
    <p:sldId id="397" r:id="rId49"/>
    <p:sldId id="366" r:id="rId50"/>
    <p:sldId id="440" r:id="rId51"/>
    <p:sldId id="441" r:id="rId52"/>
    <p:sldId id="442" r:id="rId53"/>
    <p:sldId id="402" r:id="rId54"/>
    <p:sldId id="373" r:id="rId55"/>
    <p:sldId id="398" r:id="rId56"/>
    <p:sldId id="379" r:id="rId57"/>
    <p:sldId id="380" r:id="rId58"/>
    <p:sldId id="420" r:id="rId59"/>
    <p:sldId id="381" r:id="rId60"/>
    <p:sldId id="421" r:id="rId61"/>
    <p:sldId id="422" r:id="rId62"/>
    <p:sldId id="403" r:id="rId63"/>
    <p:sldId id="383" r:id="rId64"/>
    <p:sldId id="399" r:id="rId65"/>
    <p:sldId id="424" r:id="rId66"/>
    <p:sldId id="423" r:id="rId67"/>
    <p:sldId id="425" r:id="rId68"/>
    <p:sldId id="404" r:id="rId69"/>
    <p:sldId id="405" r:id="rId70"/>
    <p:sldId id="392" r:id="rId71"/>
    <p:sldId id="315" r:id="rId72"/>
    <p:sldId id="270" r:id="rId73"/>
  </p:sldIdLst>
  <p:sldSz cx="9906000" cy="6858000" type="A4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2060"/>
    <a:srgbClr val="000080"/>
    <a:srgbClr val="FF3399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25" autoAdjust="0"/>
    <p:restoredTop sz="78174" autoAdjust="0"/>
  </p:normalViewPr>
  <p:slideViewPr>
    <p:cSldViewPr>
      <p:cViewPr varScale="1">
        <p:scale>
          <a:sx n="91" d="100"/>
          <a:sy n="91" d="100"/>
        </p:scale>
        <p:origin x="-1110" y="-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63D6-FED1-4800-844B-1F48DFD583C9}" type="datetimeFigureOut">
              <a:rPr kumimoji="1" lang="ja-JP" altLang="en-US" smtClean="0"/>
              <a:t>2015/5/7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F2EC4-A219-497C-A007-1F6810788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114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7224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F2EC4-A219-497C-A007-1F6810788BD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07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85900" y="4293096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64568" y="1412776"/>
            <a:ext cx="7738442" cy="2448272"/>
          </a:xfrm>
          <a:gradFill>
            <a:gsLst>
              <a:gs pos="0">
                <a:srgbClr val="000080"/>
              </a:gs>
              <a:gs pos="100000">
                <a:srgbClr val="0000FF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/>
          <a:lstStyle>
            <a:lvl1pPr>
              <a:defRPr sz="4400"/>
            </a:lvl1pPr>
          </a:lstStyle>
          <a:p>
            <a:endParaRPr lang="ja-JP" altLang="en-US" sz="4000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7308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7400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906000" cy="590550"/>
          </a:xfrm>
          <a:prstGeom prst="rect">
            <a:avLst/>
          </a:prstGeom>
          <a:gradFill rotWithShape="1">
            <a:gsLst>
              <a:gs pos="0">
                <a:srgbClr val="0000FF">
                  <a:gamma/>
                  <a:shade val="46275"/>
                  <a:invGamma/>
                </a:srgbClr>
              </a:gs>
              <a:gs pos="100000">
                <a:srgbClr val="0000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ja-JP" sz="1800" dirty="0"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908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2"/>
          <p:cNvSpPr>
            <a:spLocks noGrp="1"/>
          </p:cNvSpPr>
          <p:nvPr>
            <p:ph type="subTitle" idx="1"/>
          </p:nvPr>
        </p:nvSpPr>
        <p:spPr>
          <a:xfrm>
            <a:off x="1485900" y="4365104"/>
            <a:ext cx="6934200" cy="2160240"/>
          </a:xfrm>
        </p:spPr>
        <p:txBody>
          <a:bodyPr>
            <a:no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z="2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２０１５年５月７日</a:t>
            </a:r>
          </a:p>
          <a:p>
            <a:r>
              <a:rPr lang="ja-JP" altLang="en-US" sz="2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パナソニック株式会社</a:t>
            </a:r>
          </a:p>
          <a:p>
            <a:r>
              <a:rPr lang="ja-JP" altLang="en-US" sz="2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ＡＶＣネットワークス社</a:t>
            </a:r>
            <a:endParaRPr lang="en-US" altLang="ja-JP" sz="26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ＳＴＢネットワークビジネスユニット</a:t>
            </a:r>
          </a:p>
          <a:p>
            <a:endParaRPr lang="ja-JP" altLang="en-US" sz="26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1064646" y="1412776"/>
            <a:ext cx="7776786" cy="2448272"/>
          </a:xfrm>
          <a:gradFill>
            <a:gsLst>
              <a:gs pos="0">
                <a:srgbClr val="000080"/>
              </a:gs>
              <a:gs pos="100000">
                <a:srgbClr val="0000FF"/>
              </a:gs>
            </a:gsLst>
            <a:lin ang="5400000" scaled="1"/>
          </a:gradFill>
          <a:ln>
            <a:solidFill>
              <a:schemeClr val="tx1"/>
            </a:solidFill>
          </a:ln>
        </p:spPr>
        <p:txBody>
          <a:bodyPr/>
          <a:lstStyle>
            <a:lvl1pPr>
              <a:defRPr sz="4400"/>
            </a:lvl1pPr>
          </a:lstStyle>
          <a:p>
            <a:r>
              <a:rPr lang="ja-JP" altLang="en-US" sz="4000" b="1" dirty="0" smtClean="0"/>
              <a:t>ＴＶ ＡＰＩ搭載ケーブル</a:t>
            </a:r>
            <a:r>
              <a:rPr lang="ja-JP" altLang="en-US" sz="4000" b="1" dirty="0"/>
              <a:t>ＳＴＢ</a:t>
            </a:r>
            <a:r>
              <a:rPr lang="en-US" altLang="ja-JP" sz="4000" b="1" dirty="0" smtClean="0"/>
              <a:t/>
            </a:r>
            <a:br>
              <a:rPr lang="en-US" altLang="ja-JP" sz="4000" b="1" dirty="0" smtClean="0"/>
            </a:br>
            <a:r>
              <a:rPr lang="ja-JP" altLang="en-US" sz="4000" b="1" dirty="0" smtClean="0"/>
              <a:t>ハンズオン</a:t>
            </a:r>
            <a:endParaRPr lang="ja-JP" altLang="en-US" sz="40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63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今日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お話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したいこと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66479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ja-JP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</a:t>
            </a: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で何ができるの？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</a:t>
            </a: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画面を表示しよう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チャンネルを選局しよう</a:t>
            </a:r>
            <a:endParaRPr lang="en-US" altLang="ja-JP" sz="3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チャンネル情報をとってみよう</a:t>
            </a:r>
            <a:endParaRPr lang="en-US" altLang="ja-JP" sz="3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番組情報をとってみよう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</a:t>
            </a: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</a:t>
            </a: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できるよう</a:t>
            </a: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にしよう</a:t>
            </a:r>
            <a:endParaRPr lang="en-US" altLang="ja-JP" sz="3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テレビ受信画面の大きさや配置場所を変えてみよう</a:t>
            </a:r>
            <a:endParaRPr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75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66479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ja-JP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</a:t>
            </a: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で何ができるの？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画面を表示しよう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チャンネルを選局しよう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チャンネル情報をとってみよう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番組情報をとってみよう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できるよう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2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テレビ受信画面の大きさや配置場所を変えてみよう</a:t>
            </a:r>
            <a:endParaRPr lang="en-US" altLang="ja-JP" sz="32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6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 API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で何ができるの？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32" name="グループ化 31"/>
          <p:cNvGrpSpPr/>
          <p:nvPr/>
        </p:nvGrpSpPr>
        <p:grpSpPr>
          <a:xfrm>
            <a:off x="3809927" y="3149854"/>
            <a:ext cx="2286145" cy="1359266"/>
            <a:chOff x="3809927" y="3149854"/>
            <a:chExt cx="2286145" cy="1359266"/>
          </a:xfrm>
        </p:grpSpPr>
        <p:pic>
          <p:nvPicPr>
            <p:cNvPr id="9" name="Picture 3" descr="C:\Users\3940713.JAPAN\Desktop\STB画像\design_image0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400" b="90600" l="14685" r="856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67" t="8572" r="14868" b="10859"/>
            <a:stretch/>
          </p:blipFill>
          <p:spPr bwMode="auto">
            <a:xfrm>
              <a:off x="3809927" y="3149854"/>
              <a:ext cx="2286145" cy="135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C:\work\32_CATV14LD6-DVR\37_CATV2015\_資料\変換 ～ PAK75_kokkaimaenodouro2014090515434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019" y="3208214"/>
              <a:ext cx="2214399" cy="124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4014961" y="2465778"/>
            <a:ext cx="182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テレビ受信画面を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表示できます。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7210502" y="2465778"/>
            <a:ext cx="2286145" cy="2026768"/>
            <a:chOff x="7253591" y="4691046"/>
            <a:chExt cx="2286145" cy="2026768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7253591" y="5358548"/>
              <a:ext cx="2286145" cy="1359266"/>
              <a:chOff x="7253591" y="5358548"/>
              <a:chExt cx="2286145" cy="1359266"/>
            </a:xfrm>
          </p:grpSpPr>
          <p:pic>
            <p:nvPicPr>
              <p:cNvPr id="13" name="Picture 3" descr="C:\Users\3940713.JAPAN\Desktop\STB画像\design_image01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00" b="90600" l="14685" r="856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67" t="8572" r="14868" b="10859"/>
              <a:stretch/>
            </p:blipFill>
            <p:spPr bwMode="auto">
              <a:xfrm>
                <a:off x="7253591" y="5358548"/>
                <a:ext cx="2286145" cy="1359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1" name="Picture 5" descr="C:\work\32_CATV14LD6-DVR\37_CATV2015\_資料\変換 ～ PAK25_tenboumajyan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4628" y="5409220"/>
                <a:ext cx="2214400" cy="124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C:\work\32_CATV14LD6-DVR\37_CATV2015\_資料\channel_banner_YTV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2247" y="5406839"/>
                <a:ext cx="2214400" cy="124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テキスト ボックス 33"/>
            <p:cNvSpPr txBox="1"/>
            <p:nvPr/>
          </p:nvSpPr>
          <p:spPr>
            <a:xfrm>
              <a:off x="7383036" y="4691046"/>
              <a:ext cx="19623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好きなチャンネルに</a:t>
              </a:r>
              <a:endPara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r>
                <a: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選局できます</a:t>
              </a:r>
              <a:r>
                <a:rPr lang="ja-JP" altLang="en-US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。</a:t>
              </a:r>
              <a:endPara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6883035" y="4649917"/>
            <a:ext cx="2828018" cy="2022661"/>
            <a:chOff x="6899282" y="650255"/>
            <a:chExt cx="2828018" cy="2022661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7253592" y="1313650"/>
              <a:ext cx="2286145" cy="1359266"/>
              <a:chOff x="3188804" y="979456"/>
              <a:chExt cx="2286145" cy="1359266"/>
            </a:xfrm>
          </p:grpSpPr>
          <p:pic>
            <p:nvPicPr>
              <p:cNvPr id="23" name="Picture 3" descr="C:\Users\3940713.JAPAN\Desktop\STB画像\design_image01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00" b="90600" l="14685" r="856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67" t="8572" r="14868" b="10859"/>
              <a:stretch/>
            </p:blipFill>
            <p:spPr bwMode="auto">
              <a:xfrm>
                <a:off x="3188804" y="979456"/>
                <a:ext cx="2286145" cy="1359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 descr="C:\Users\4005659\AppData\Local\Microsoft\Windows\Temporary Internet Files\Content.IE5\RVWUGPAL\thunder_interior_design_web_page_mock_up_by_djdarkmonkey-d4sb947[1]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1113" y="1034400"/>
                <a:ext cx="1674781" cy="1241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C:\work\32_CATV14LD6-DVR\37_CATV2015\_資料\変換 ～ PAK75_kokkaimaenodouro20140905154343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4456" y="1308424"/>
                <a:ext cx="953601" cy="536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9" name="Picture 13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0833" y="1232757"/>
                <a:ext cx="1044116" cy="73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13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0832" y="1842994"/>
                <a:ext cx="1044116" cy="73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テキスト ボックス 32"/>
            <p:cNvSpPr txBox="1"/>
            <p:nvPr/>
          </p:nvSpPr>
          <p:spPr>
            <a:xfrm>
              <a:off x="6899282" y="650255"/>
              <a:ext cx="28280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テレビ受信画面を</a:t>
              </a:r>
              <a:endPara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r>
                <a: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好き</a:t>
              </a:r>
              <a:r>
                <a:rPr lang="ja-JP" altLang="en-US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な場所に表示できます。</a:t>
              </a:r>
              <a:endPara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7383036" y="1566951"/>
              <a:ext cx="1166702" cy="6840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59071" y="650255"/>
            <a:ext cx="6254848" cy="2018571"/>
            <a:chOff x="359071" y="650255"/>
            <a:chExt cx="6254848" cy="2018571"/>
          </a:xfrm>
        </p:grpSpPr>
        <p:sp>
          <p:nvSpPr>
            <p:cNvPr id="35" name="テキスト ボックス 34"/>
            <p:cNvSpPr txBox="1"/>
            <p:nvPr/>
          </p:nvSpPr>
          <p:spPr>
            <a:xfrm>
              <a:off x="380683" y="650255"/>
              <a:ext cx="22429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受信中のチャンネル</a:t>
              </a:r>
              <a:endPara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r>
                <a: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情報</a:t>
              </a:r>
              <a:r>
                <a:rPr lang="ja-JP" altLang="en-US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が表示できます。</a:t>
              </a:r>
              <a:endPara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21" name="グループ化 20"/>
            <p:cNvGrpSpPr/>
            <p:nvPr/>
          </p:nvGrpSpPr>
          <p:grpSpPr>
            <a:xfrm>
              <a:off x="359071" y="1309560"/>
              <a:ext cx="2286145" cy="1359266"/>
              <a:chOff x="359071" y="1309560"/>
              <a:chExt cx="2286145" cy="1359266"/>
            </a:xfrm>
          </p:grpSpPr>
          <p:pic>
            <p:nvPicPr>
              <p:cNvPr id="25" name="Picture 3" descr="C:\Users\3940713.JAPAN\Desktop\STB画像\design_image01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00" b="90600" l="14685" r="856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67" t="8572" r="14868" b="10859"/>
              <a:stretch/>
            </p:blipFill>
            <p:spPr bwMode="auto">
              <a:xfrm>
                <a:off x="359071" y="1309560"/>
                <a:ext cx="2286145" cy="1359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C:\work\32_CATV14LD6-DVR\37_CATV2015\_資料\変換 ～ PAK75_kokkaimaenodouro20140905154343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33" y="1367840"/>
                <a:ext cx="2214399" cy="124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3" descr="C:\work\32_CATV14LD6-DVR\37_CATV2015\_資料\channel_banner_KTV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778" y="1367248"/>
                <a:ext cx="2214400" cy="124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円/楕円 7"/>
            <p:cNvSpPr/>
            <p:nvPr/>
          </p:nvSpPr>
          <p:spPr>
            <a:xfrm>
              <a:off x="992560" y="1289443"/>
              <a:ext cx="1800200" cy="2703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四角形吹き出し 10"/>
            <p:cNvSpPr/>
            <p:nvPr/>
          </p:nvSpPr>
          <p:spPr>
            <a:xfrm>
              <a:off x="3288516" y="1160748"/>
              <a:ext cx="3325403" cy="1209379"/>
            </a:xfrm>
            <a:prstGeom prst="wedgeRectCallout">
              <a:avLst>
                <a:gd name="adj1" fmla="val -68728"/>
                <a:gd name="adj2" fmla="val -2798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endParaRPr lang="en-US" altLang="ja-JP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endParaRPr kumimoji="1"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r>
                <a:rPr lang="ja-JP" altLang="en-US" sz="1400" b="1" dirty="0" smtClean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放送局名、番組タイトル、番組開始時刻、番組時間を取得できます。</a:t>
              </a:r>
              <a:endParaRPr kumimoji="1"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279" y="1253650"/>
              <a:ext cx="3087288" cy="545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" name="テキスト ボックス 50"/>
          <p:cNvSpPr txBox="1"/>
          <p:nvPr/>
        </p:nvSpPr>
        <p:spPr>
          <a:xfrm>
            <a:off x="3462669" y="622851"/>
            <a:ext cx="29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画面はすべてイメージです。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289536" y="2996952"/>
            <a:ext cx="6404691" cy="3718956"/>
            <a:chOff x="289536" y="2996952"/>
            <a:chExt cx="6404691" cy="3718956"/>
          </a:xfrm>
        </p:grpSpPr>
        <p:sp>
          <p:nvSpPr>
            <p:cNvPr id="36" name="テキスト ボックス 35"/>
            <p:cNvSpPr txBox="1"/>
            <p:nvPr/>
          </p:nvSpPr>
          <p:spPr>
            <a:xfrm>
              <a:off x="289536" y="2996952"/>
              <a:ext cx="24593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受信中以外のチャンネル</a:t>
              </a:r>
              <a:endPara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r>
                <a:rPr lang="ja-JP" altLang="en-US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情報</a:t>
              </a:r>
              <a:r>
                <a:rPr lang="ja-JP" altLang="en-US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も</a:t>
              </a:r>
              <a:r>
                <a:rPr lang="ja-JP" altLang="en-US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表示できます。</a:t>
              </a:r>
              <a:endPara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30" name="グループ化 29"/>
            <p:cNvGrpSpPr/>
            <p:nvPr/>
          </p:nvGrpSpPr>
          <p:grpSpPr>
            <a:xfrm>
              <a:off x="359070" y="3662430"/>
              <a:ext cx="2286145" cy="1359266"/>
              <a:chOff x="359070" y="3923356"/>
              <a:chExt cx="2286145" cy="1359266"/>
            </a:xfrm>
          </p:grpSpPr>
          <p:pic>
            <p:nvPicPr>
              <p:cNvPr id="38" name="Picture 3" descr="C:\Users\3940713.JAPAN\Desktop\STB画像\design_image01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00" b="90600" l="14685" r="856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67" t="8572" r="14868" b="10859"/>
              <a:stretch/>
            </p:blipFill>
            <p:spPr bwMode="auto">
              <a:xfrm>
                <a:off x="359070" y="3923356"/>
                <a:ext cx="2286145" cy="1359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5" descr="C:\work\32_CATV14LD6-DVR\37_CATV2015\_資料\epg_grid_all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32" y="3976203"/>
                <a:ext cx="2214400" cy="124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グループ化 30"/>
            <p:cNvGrpSpPr/>
            <p:nvPr/>
          </p:nvGrpSpPr>
          <p:grpSpPr>
            <a:xfrm>
              <a:off x="359839" y="5229200"/>
              <a:ext cx="2286145" cy="1359266"/>
              <a:chOff x="359839" y="5355873"/>
              <a:chExt cx="2286145" cy="1359266"/>
            </a:xfrm>
          </p:grpSpPr>
          <p:pic>
            <p:nvPicPr>
              <p:cNvPr id="40" name="Picture 3" descr="C:\Users\3940713.JAPAN\Desktop\STB画像\design_image01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400" b="90600" l="14685" r="856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67" t="8572" r="14868" b="10859"/>
              <a:stretch/>
            </p:blipFill>
            <p:spPr bwMode="auto">
              <a:xfrm>
                <a:off x="359839" y="5355873"/>
                <a:ext cx="2286145" cy="1359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6" descr="C:\work\32_CATV14LD6-DVR\37_CATV2015\_資料\epg_grid_1service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784" y="5410504"/>
                <a:ext cx="2211813" cy="1244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円/楕円 44"/>
            <p:cNvSpPr/>
            <p:nvPr/>
          </p:nvSpPr>
          <p:spPr>
            <a:xfrm>
              <a:off x="1745884" y="4077072"/>
              <a:ext cx="900100" cy="432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四角形吹き出し 47"/>
            <p:cNvSpPr/>
            <p:nvPr/>
          </p:nvSpPr>
          <p:spPr>
            <a:xfrm>
              <a:off x="3368824" y="4689140"/>
              <a:ext cx="3325403" cy="2026768"/>
            </a:xfrm>
            <a:prstGeom prst="wedgeRectCallout">
              <a:avLst>
                <a:gd name="adj1" fmla="val -71882"/>
                <a:gd name="adj2" fmla="val -68891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endParaRPr lang="en-US" altLang="ja-JP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endParaRPr kumimoji="1"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endParaRPr kumimoji="1"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endParaRPr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endParaRPr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endParaRPr lang="en-US" altLang="ja-JP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r>
                <a:rPr lang="ja-JP" altLang="en-US" sz="1400" b="1" dirty="0" smtClean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番組タイトル、番組概要、番組開始時刻、番組時間を取得できます。</a:t>
              </a:r>
              <a:endParaRPr kumimoji="1"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875" y="4830218"/>
              <a:ext cx="3000862" cy="129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テキスト ボックス 51"/>
            <p:cNvSpPr txBox="1"/>
            <p:nvPr/>
          </p:nvSpPr>
          <p:spPr>
            <a:xfrm>
              <a:off x="978026" y="3769295"/>
              <a:ext cx="10823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4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全局番組表</a:t>
              </a:r>
              <a:endParaRPr kumimoji="1"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990331" y="5353471"/>
              <a:ext cx="10823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4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１局番組表</a:t>
              </a:r>
              <a:endParaRPr kumimoji="1"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55" name="Picture 2" descr="C:\work\32_CATV14LD6-DVR\37_CATV2015\_資料\変換 ～ PAK75_kokkaimaenodouro20140905154343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32" y="3715278"/>
              <a:ext cx="512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:\work\32_CATV14LD6-DVR\37_CATV2015\_資料\変換 ～ PAK75_kokkaimaenodouro20140905154343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84" y="5283347"/>
              <a:ext cx="512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右矢印 46"/>
          <p:cNvSpPr/>
          <p:nvPr/>
        </p:nvSpPr>
        <p:spPr>
          <a:xfrm>
            <a:off x="6316417" y="3589248"/>
            <a:ext cx="760819" cy="540060"/>
          </a:xfrm>
          <a:prstGeom prst="rightArrow">
            <a:avLst>
              <a:gd name="adj1" fmla="val 50000"/>
              <a:gd name="adj2" fmla="val 6963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232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 (1/2)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694404"/>
              </p:ext>
            </p:extLst>
          </p:nvPr>
        </p:nvGraphicFramePr>
        <p:xfrm>
          <a:off x="236476" y="1088740"/>
          <a:ext cx="928903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/>
                <a:gridCol w="2556284"/>
                <a:gridCol w="1908212"/>
                <a:gridCol w="27003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Interface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attribute</a:t>
                      </a:r>
                      <a:r>
                        <a:rPr kumimoji="1" lang="en-US" altLang="ja-JP" baseline="0" dirty="0" smtClean="0"/>
                        <a:t> or method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type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member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Navigator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TVManager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tv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TVManager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method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Promise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getTuners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TVTuner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method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Promise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getSources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baseline="0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DOMString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id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TVSource</a:t>
                      </a:r>
                      <a:r>
                        <a:rPr kumimoji="1" lang="en-US" altLang="ja-JP" sz="1800" dirty="0" smtClean="0"/>
                        <a:t>?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currentSource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MediaStream</a:t>
                      </a:r>
                      <a:r>
                        <a:rPr kumimoji="1" lang="en-US" altLang="ja-JP" sz="1800" dirty="0" smtClean="0"/>
                        <a:t>?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stream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・・・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・・・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・・・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TVSources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method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Promise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getChannels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method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Promise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setCurrentChannel</a:t>
                      </a:r>
                      <a:endParaRPr kumimoji="1" lang="en-US" altLang="ja-JP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TVTuner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tuner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TVSourceType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TVChannel</a:t>
                      </a:r>
                      <a:r>
                        <a:rPr kumimoji="1" lang="en-US" altLang="ja-JP" sz="1800" dirty="0" smtClean="0"/>
                        <a:t>?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currentChannel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・・・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・・・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・・・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56456" y="620688"/>
            <a:ext cx="1377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kumimoji="1"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8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 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 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(2/2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415132"/>
              </p:ext>
            </p:extLst>
          </p:nvPr>
        </p:nvGraphicFramePr>
        <p:xfrm>
          <a:off x="236476" y="1088740"/>
          <a:ext cx="9289032" cy="535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/>
                <a:gridCol w="2556284"/>
                <a:gridCol w="1908212"/>
                <a:gridCol w="270030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Interface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attribute</a:t>
                      </a:r>
                      <a:r>
                        <a:rPr kumimoji="1" lang="en-US" altLang="ja-JP" baseline="0" dirty="0" smtClean="0"/>
                        <a:t> or method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type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member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TVChannel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method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Promise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getPrograms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method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Promise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getCurrentProgram</a:t>
                      </a:r>
                      <a:endParaRPr kumimoji="1" lang="en-US" altLang="ja-JP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TVChannelType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DOMString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name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DOMString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number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・・・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・・・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・・・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TVProgram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baseline="0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TVChannel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channel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DOMString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title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baseline="0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unsigned long </a:t>
                      </a:r>
                      <a:r>
                        <a:rPr kumimoji="1" lang="en-US" altLang="ja-JP" sz="1800" dirty="0" err="1" smtClean="0"/>
                        <a:t>long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startTime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baseline="0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unsigned long </a:t>
                      </a:r>
                      <a:r>
                        <a:rPr kumimoji="1" lang="en-US" altLang="ja-JP" sz="1800" dirty="0" err="1" smtClean="0"/>
                        <a:t>long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duration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readonly</a:t>
                      </a:r>
                      <a:r>
                        <a:rPr kumimoji="1" lang="en-US" altLang="ja-JP" baseline="0" dirty="0" smtClean="0"/>
                        <a:t> attribute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err="1" smtClean="0"/>
                        <a:t>DOMString</a:t>
                      </a:r>
                      <a:r>
                        <a:rPr kumimoji="1" lang="en-US" altLang="ja-JP" sz="1800" dirty="0" smtClean="0"/>
                        <a:t>?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description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・・・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・・・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・・・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56456" y="620688"/>
            <a:ext cx="1377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kumimoji="1"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524508" y="1772816"/>
            <a:ext cx="8820980" cy="33123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</a:t>
            </a:r>
            <a:r>
              <a:rPr lang="en-US" altLang="ja-JP" sz="3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 Manager API</a:t>
            </a:r>
            <a:r>
              <a:rPr lang="ja-JP" altLang="en-US" sz="3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」の</a:t>
            </a:r>
            <a:endParaRPr lang="en-US" altLang="ja-JP" sz="36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36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ドキュメントもご参照ください</a:t>
            </a:r>
            <a:endParaRPr lang="en-US" altLang="ja-JP" sz="36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endParaRPr lang="en-US" altLang="ja-JP" sz="24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3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アプリハッカソンのページにて公開中。</a:t>
            </a:r>
            <a:endParaRPr lang="en-US" altLang="ja-JP" sz="32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endParaRPr lang="en-US" altLang="ja-JP" sz="24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altLang="ja-JP" sz="3200" b="1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http://apply.triaws.com</a:t>
            </a:r>
            <a:endParaRPr lang="en-US" altLang="ja-JP" sz="32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50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5816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で何ができるの？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</a:t>
            </a: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画面を表示しよう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チャンネルを選局しよう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チャンネル情報をとってみよう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番組情報をとってみよう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できるよう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2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テレビ受信画面の大きさや配置場所を変えて</a:t>
            </a:r>
            <a:r>
              <a:rPr lang="ja-JP" altLang="en-US" sz="32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みよう</a:t>
            </a:r>
            <a:endParaRPr lang="en-US" altLang="ja-JP" sz="32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b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さっそくテレビ受信画面を表示してみよう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サンプルアプリ（その１）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 smtClean="0"/>
              <a:t>起動時に選局</a:t>
            </a:r>
            <a:r>
              <a:rPr lang="ja-JP" altLang="en-US" sz="2400" dirty="0"/>
              <a:t>している</a:t>
            </a:r>
            <a:r>
              <a:rPr lang="ja-JP" altLang="en-US" sz="2400" dirty="0" smtClean="0"/>
              <a:t>チャンネル（ラストチャンネル）を表示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ja-JP" sz="2400" dirty="0"/>
          </a:p>
          <a:p>
            <a:pPr>
              <a:lnSpc>
                <a:spcPct val="150000"/>
              </a:lnSpc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792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サンプルアプリ（その１）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index.html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644516" cy="20650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&lt;!DOCTYPE html&gt;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html&gt;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&lt;head&gt;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&lt;meta charset="UTF-8"&gt;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&lt;link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rel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="stylesheet" type="text/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href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="style/tv.css" /&gt;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script defer type="text/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javascript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src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js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/tv_api.js“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charset="utf-8"&gt;&lt;/script&gt;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head&gt;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&lt;body&gt;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video id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="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"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class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="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-frame“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autoplay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video&gt;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&lt;/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body&gt;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456" y="3212976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tv.css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00472" y="3685094"/>
            <a:ext cx="4644516" cy="28042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body, html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-frame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left:0;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border:none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overflow:hidden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visibility:visible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900851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tv_api1.js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044867" y="1052736"/>
            <a:ext cx="4644516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video; 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function()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window.navigator.tv;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video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if (!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('failed to get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. check permission.');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tv.getTuners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().then (function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(tuners)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if 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tuners.length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getTuners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fail.');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tuners[0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].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isdb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-t').then(function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　　　　　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video.mozSrcObject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tuners[0].stream;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}, 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getTuners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});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2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受信画面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を表示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index.html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644516" cy="20650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&lt;!DOCTYPE html&gt;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html&gt;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&lt;head&gt;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&lt;meta charset="UTF-8"&gt;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&lt;link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rel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="stylesheet" type="text/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href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="style/tv.css" /&gt;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script defer type="text/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javascript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src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js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/tv_api.js“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charset="utf-8"&gt;&lt;/script&gt;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head&gt;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&lt;body&gt;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video id="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class="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-frame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autoplay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&gt;&lt;/video&gt;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&lt;/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body&gt;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456" y="3212976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tv.css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00472" y="3685094"/>
            <a:ext cx="4644516" cy="28042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body, html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-frame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left:0;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border:none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overflow:hidden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visibility:visible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900851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tv_api1.js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044867" y="1052736"/>
            <a:ext cx="4644516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video; 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function()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window.navigator.tv;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video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if (!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('failed to get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. check permission.');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tv.getTuners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().then (function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(tuners)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if 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tuners.length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getTuners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fail.');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tuners[0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].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isdb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-t').then(function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　　　　　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video.mozSrcObject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tuners[0].stream;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}, 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getTuners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});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84494" y="2060848"/>
            <a:ext cx="3312368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四角形吹き出し 24"/>
          <p:cNvSpPr/>
          <p:nvPr/>
        </p:nvSpPr>
        <p:spPr>
          <a:xfrm>
            <a:off x="3595796" y="1988841"/>
            <a:ext cx="5968706" cy="766658"/>
          </a:xfrm>
          <a:prstGeom prst="wedgeRectCallout">
            <a:avLst>
              <a:gd name="adj1" fmla="val -54293"/>
              <a:gd name="adj2" fmla="val 2603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&lt;body&gt;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&lt;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video id="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" class="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-frame“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autoplay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&gt;&lt;/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video&gt;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&lt;/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body&gt;</a:t>
            </a:r>
          </a:p>
        </p:txBody>
      </p:sp>
      <p:sp>
        <p:nvSpPr>
          <p:cNvPr id="26" name="角丸四角形 25"/>
          <p:cNvSpPr/>
          <p:nvPr/>
        </p:nvSpPr>
        <p:spPr>
          <a:xfrm>
            <a:off x="4427788" y="2842612"/>
            <a:ext cx="5090587" cy="5503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h</a:t>
            </a:r>
            <a:r>
              <a:rPr lang="en-US" altLang="ja-JP" dirty="0" smtClean="0">
                <a:solidFill>
                  <a:schemeClr val="tx1"/>
                </a:solidFill>
              </a:rPr>
              <a:t>tml</a:t>
            </a:r>
            <a:r>
              <a:rPr lang="ja-JP" altLang="en-US" dirty="0" smtClean="0">
                <a:solidFill>
                  <a:schemeClr val="tx1"/>
                </a:solidFill>
              </a:rPr>
              <a:t>の</a:t>
            </a:r>
            <a:r>
              <a:rPr lang="en-US" altLang="ja-JP" dirty="0" smtClean="0">
                <a:solidFill>
                  <a:schemeClr val="tx1"/>
                </a:solidFill>
              </a:rPr>
              <a:t>b</a:t>
            </a:r>
            <a:r>
              <a:rPr kumimoji="1" lang="en-US" altLang="ja-JP" dirty="0" smtClean="0">
                <a:solidFill>
                  <a:schemeClr val="tx1"/>
                </a:solidFill>
              </a:rPr>
              <a:t>ody</a:t>
            </a:r>
            <a:r>
              <a:rPr kumimoji="1" lang="ja-JP" altLang="en-US" dirty="0" err="1" smtClean="0">
                <a:solidFill>
                  <a:schemeClr val="tx1"/>
                </a:solidFill>
              </a:rPr>
              <a:t>には</a:t>
            </a:r>
            <a:r>
              <a:rPr kumimoji="1" lang="en-US" altLang="ja-JP" dirty="0" smtClean="0">
                <a:solidFill>
                  <a:schemeClr val="tx1"/>
                </a:solidFill>
              </a:rPr>
              <a:t>video</a:t>
            </a:r>
            <a:r>
              <a:rPr kumimoji="1" lang="ja-JP" altLang="en-US" dirty="0" smtClean="0">
                <a:solidFill>
                  <a:schemeClr val="tx1"/>
                </a:solidFill>
              </a:rPr>
              <a:t>タグ</a:t>
            </a:r>
            <a:r>
              <a:rPr lang="ja-JP" altLang="en-US" dirty="0" smtClean="0">
                <a:solidFill>
                  <a:schemeClr val="tx1"/>
                </a:solidFill>
              </a:rPr>
              <a:t>を配置</a:t>
            </a:r>
            <a:r>
              <a:rPr lang="ja-JP" altLang="en-US" dirty="0">
                <a:solidFill>
                  <a:schemeClr val="tx1"/>
                </a:solidFill>
              </a:rPr>
              <a:t>します</a:t>
            </a:r>
            <a:r>
              <a:rPr kumimoji="1" lang="ja-JP" altLang="en-US" dirty="0" smtClean="0">
                <a:solidFill>
                  <a:schemeClr val="tx1"/>
                </a:solidFill>
              </a:rPr>
              <a:t>。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42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受信画面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を表示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index.html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644516" cy="20650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&lt;!DOCTYPE html&gt;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html&gt;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&lt;head&gt;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&lt;meta charset="UTF-8"&gt;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&lt;link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rel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="stylesheet" type="text/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href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="style/tv.css" /&gt;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script defer type="text/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javascript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src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js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/tv_api.js“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charset="utf-8"&gt;&lt;/script&gt;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head&gt;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&lt;body&gt;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video id="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class="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-frame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autoplay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&gt;&lt;/video&gt;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&lt;/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body&gt;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456" y="3212976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tv.css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00472" y="3685094"/>
            <a:ext cx="4644516" cy="28042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body, html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-frame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left:0;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border:none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overflow:hidden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visibility:visible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900851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tv_api1.js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044867" y="1052736"/>
            <a:ext cx="4644516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video; 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function()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window.navigator.tv;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video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if (!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('failed to get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. check permission.');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tv.getTuners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().then (function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(tuners)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if 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tuners.length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getTuners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fail.');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tuners[0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].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isdb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-t').then(function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　　　　　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video.mozSrcObject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tuners[0].stream;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}, 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getTuners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});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034604" y="1340768"/>
            <a:ext cx="3312368" cy="462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吹き出し 19"/>
          <p:cNvSpPr/>
          <p:nvPr/>
        </p:nvSpPr>
        <p:spPr>
          <a:xfrm>
            <a:off x="20452" y="1252149"/>
            <a:ext cx="4980324" cy="982683"/>
          </a:xfrm>
          <a:prstGeom prst="wedgeRectCallout">
            <a:avLst>
              <a:gd name="adj1" fmla="val 53150"/>
              <a:gd name="adj2" fmla="val -10338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window.onload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=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window.navigator.tv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video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=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');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5050582" y="2276873"/>
            <a:ext cx="4500500" cy="1044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吹き出し 21"/>
          <p:cNvSpPr/>
          <p:nvPr/>
        </p:nvSpPr>
        <p:spPr>
          <a:xfrm>
            <a:off x="99879" y="4098435"/>
            <a:ext cx="9451203" cy="1922853"/>
          </a:xfrm>
          <a:prstGeom prst="wedgeRectCallout">
            <a:avLst>
              <a:gd name="adj1" fmla="val 15200"/>
              <a:gd name="adj2" fmla="val -7544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tv.getTuners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()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.then(function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>
                <a:solidFill>
                  <a:srgbClr val="0070C0"/>
                </a:solidFill>
                <a:latin typeface="Inconsolata-dz" pitchFamily="49" charset="0"/>
              </a:rPr>
              <a:t>tuners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if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tuners.length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== 0)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getTuners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() fail.');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return;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tuner[0].</a:t>
            </a:r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setCurrentSource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('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isdb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-t')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.then(function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()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video.mozSrcObject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tuner[0].stream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3836876" y="5946164"/>
            <a:ext cx="5194695" cy="5698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>
                <a:solidFill>
                  <a:schemeClr val="tx1"/>
                </a:solidFill>
              </a:rPr>
              <a:t>source</a:t>
            </a:r>
            <a:r>
              <a:rPr lang="ja-JP" altLang="en-US" dirty="0" smtClean="0">
                <a:solidFill>
                  <a:schemeClr val="tx1"/>
                </a:solidFill>
              </a:rPr>
              <a:t>は </a:t>
            </a:r>
            <a:r>
              <a:rPr lang="en-US" altLang="ja-JP" dirty="0" err="1" smtClean="0">
                <a:solidFill>
                  <a:schemeClr val="tx1"/>
                </a:solidFill>
              </a:rPr>
              <a:t>isdb</a:t>
            </a:r>
            <a:r>
              <a:rPr lang="en-US" altLang="ja-JP" dirty="0" smtClean="0">
                <a:solidFill>
                  <a:schemeClr val="tx1"/>
                </a:solidFill>
              </a:rPr>
              <a:t>-t </a:t>
            </a:r>
            <a:r>
              <a:rPr lang="ja-JP" altLang="en-US" dirty="0" smtClean="0">
                <a:solidFill>
                  <a:schemeClr val="tx1"/>
                </a:solidFill>
              </a:rPr>
              <a:t>（</a:t>
            </a:r>
            <a:r>
              <a:rPr kumimoji="1" lang="ja-JP" altLang="en-US" dirty="0" smtClean="0">
                <a:solidFill>
                  <a:schemeClr val="tx1"/>
                </a:solidFill>
              </a:rPr>
              <a:t>地上デジタル放送）を指定します。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263247" y="2482571"/>
            <a:ext cx="4518966" cy="5503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tx1"/>
                </a:solidFill>
              </a:rPr>
              <a:t>video</a:t>
            </a:r>
            <a:r>
              <a:rPr kumimoji="1" lang="ja-JP" altLang="en-US" dirty="0" smtClean="0">
                <a:solidFill>
                  <a:schemeClr val="tx1"/>
                </a:solidFill>
              </a:rPr>
              <a:t>タグと</a:t>
            </a:r>
            <a:r>
              <a:rPr kumimoji="1" lang="en-US" altLang="ja-JP" dirty="0" smtClean="0">
                <a:solidFill>
                  <a:schemeClr val="tx1"/>
                </a:solidFill>
              </a:rPr>
              <a:t>tuner</a:t>
            </a:r>
            <a:r>
              <a:rPr kumimoji="1" lang="ja-JP" altLang="en-US" dirty="0" smtClean="0">
                <a:solidFill>
                  <a:schemeClr val="tx1"/>
                </a:solidFill>
              </a:rPr>
              <a:t>入力を繋いで出画します。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本題に入る前に・・・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92460" y="764704"/>
            <a:ext cx="4316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http://apply.triaws.com/</a:t>
            </a:r>
            <a:endParaRPr lang="ja-JP" altLang="en-US" sz="2400" b="1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098" name="Picture 2" descr="C:\Users\yamaguchi\Desktop\アプリハッカソン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8" y="1304764"/>
            <a:ext cx="9573240" cy="536459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9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24508" y="1772816"/>
            <a:ext cx="8820980" cy="33123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</a:t>
            </a:r>
            <a:r>
              <a:rPr lang="ja-JP" altLang="en-US" sz="3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その１）</a:t>
            </a:r>
            <a:r>
              <a:rPr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を動かしてみましょう</a:t>
            </a:r>
            <a:endParaRPr lang="en-US" altLang="ja-JP" sz="32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977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5816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で何ができるの？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画面を表示しよう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チャンネルを選局しよう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チャンネル情報をとってみよう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番組情報をとってみよう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できるよう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2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テレビ受信画面の大きさや配置場所を変えて</a:t>
            </a:r>
            <a:r>
              <a:rPr lang="ja-JP" altLang="en-US" sz="32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みよう</a:t>
            </a:r>
            <a:endParaRPr lang="en-US" altLang="ja-JP" sz="32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411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TV Source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456" y="76470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getChannels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 )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6456" y="1340768"/>
            <a:ext cx="939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指定した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source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（今回は地デジ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のみ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）のすべてのチャンネル情報の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配列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を取得 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456" y="180475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8494" y="1844824"/>
            <a:ext cx="9109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例）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channels[] = { (NHK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総合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 ,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(NHK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 , (tvk1) ,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日テレ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),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                      (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テレビ朝日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 , 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・・・・・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 (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テレビ東京</a:t>
            </a:r>
            <a:r>
              <a:rPr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 , (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フジテレビ</a:t>
            </a:r>
            <a:r>
              <a:rPr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}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456" y="2966142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setCurrentChannel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 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channelNumber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)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353294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チャンネル番号を引数として、指定したチャンネル番号に選局 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0492" y="4041068"/>
            <a:ext cx="9109012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※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チャンネル番号を引数とするので、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getChannels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() 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を呼んで事前にチャンネル情報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を取得しておく必要がある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4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チャンネル</a:t>
            </a:r>
            <a:r>
              <a:rPr lang="ja-JP" altLang="en-US" dirty="0" smtClean="0"/>
              <a:t>情報とは？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456" y="98185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3" y="1268760"/>
            <a:ext cx="8960996" cy="504056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4556956" y="1646801"/>
            <a:ext cx="1620180" cy="2738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3934226" y="1646801"/>
            <a:ext cx="586726" cy="2738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760638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getChannels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391989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チャンネル情報の配列とは？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456" y="760638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getChannels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 )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3" y="1268760"/>
            <a:ext cx="8960995" cy="504055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740532" y="2420888"/>
            <a:ext cx="756084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32620" y="2420888"/>
            <a:ext cx="720080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288704" y="2420888"/>
            <a:ext cx="756084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044788" y="2420888"/>
            <a:ext cx="756084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836876" y="2420888"/>
            <a:ext cx="720080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592960" y="2420888"/>
            <a:ext cx="756084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39643" y="2420888"/>
            <a:ext cx="756084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31731" y="2420888"/>
            <a:ext cx="720080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887815" y="2420888"/>
            <a:ext cx="756084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653300" y="2420888"/>
            <a:ext cx="720080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409384" y="2420888"/>
            <a:ext cx="756084" cy="468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88504" y="2888939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s[0]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262590" y="2108859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s[1]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028699" y="2888939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s[2]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792760" y="2108858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s[3]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566846" y="2888939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s[4]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374710" y="2108857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s[5]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190632" y="2888939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s[6]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861701" y="2108856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s[7]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616118" y="2888939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s[8]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383270" y="2108855"/>
            <a:ext cx="12601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s[9]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157356" y="2888939"/>
            <a:ext cx="132792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channel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s[10]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2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チャンネル情報を取得して選局をしてみよう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サンプルアプリ（その２）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受信している </a:t>
            </a:r>
            <a:r>
              <a:rPr lang="en-US" altLang="ja-JP" sz="2400" dirty="0"/>
              <a:t>source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（地デジ）</a:t>
            </a:r>
            <a:r>
              <a:rPr lang="ja-JP" altLang="en-US" sz="2400" dirty="0"/>
              <a:t>のチャンネル</a:t>
            </a:r>
            <a:r>
              <a:rPr lang="ja-JP" altLang="en-US" sz="2400" dirty="0" smtClean="0"/>
              <a:t>情報リストを</a:t>
            </a:r>
            <a:r>
              <a:rPr lang="ja-JP" altLang="en-US" sz="2400" dirty="0"/>
              <a:t>取得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アプリを起動した際</a:t>
            </a:r>
            <a:r>
              <a:rPr lang="ja-JP" altLang="en-US" sz="2400" dirty="0" smtClean="0"/>
              <a:t>にチャンネルリストの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番目のチャンネルを選局</a:t>
            </a:r>
            <a:endParaRPr lang="en-US" altLang="ja-JP" sz="2400" dirty="0" smtClean="0"/>
          </a:p>
          <a:p>
            <a:pPr>
              <a:lnSpc>
                <a:spcPct val="150000"/>
              </a:lnSpc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0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サンプルアプリ（その２）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tv_api2.js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75252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endParaRPr lang="en-US" altLang="ja-JP" sz="800" dirty="0" smtClean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function () {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…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tuners[0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].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isdb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-t').then(function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() {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video.mozSrcObject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= tuners[0].stream;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tuners[0].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(channels)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if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('Service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Not Found.');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 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(function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                                                        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}))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{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return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});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[1];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}, 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         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};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953000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if 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== null)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is null');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channel_number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ch.number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currentSource.setCurrentChannel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channel_number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('error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: ' + ch.name + '.');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チャンネルリスト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取得する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tv_api2.js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75252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endParaRPr lang="en-US" altLang="ja-JP" sz="800" dirty="0" smtClean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function () {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…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tuners[0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].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isdb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-t').then(function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() {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video.mozSrcObject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= tuners[0].stream;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tuners[0].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(channels)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if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('Service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Not Found.');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 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(function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                                                                   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}))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{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return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});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[1];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}, 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         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};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953000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if 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== null)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is null');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channel_number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ch.number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currentSource.setCurrentChannel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channel_number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('error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: ' + ch.name + '.');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00472" y="2168860"/>
            <a:ext cx="464451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00472" y="2924944"/>
            <a:ext cx="4644516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2216696" y="1196751"/>
            <a:ext cx="7164796" cy="684077"/>
          </a:xfrm>
          <a:prstGeom prst="wedgeRectCallout">
            <a:avLst>
              <a:gd name="adj1" fmla="val -36606"/>
              <a:gd name="adj2" fmla="val 9555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=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tuners[0].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currentSource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()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.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then( function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smtClean="0">
                <a:solidFill>
                  <a:srgbClr val="0070C0"/>
                </a:solidFill>
                <a:latin typeface="Inconsolata-dz" pitchFamily="49" charset="0"/>
              </a:rPr>
              <a:t>channels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) {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1" name="四角形吹き出し 10"/>
          <p:cNvSpPr/>
          <p:nvPr/>
        </p:nvSpPr>
        <p:spPr>
          <a:xfrm>
            <a:off x="308484" y="4473116"/>
            <a:ext cx="9397044" cy="2052229"/>
          </a:xfrm>
          <a:prstGeom prst="wedgeRectCallout">
            <a:avLst>
              <a:gd name="adj1" fmla="val -19239"/>
              <a:gd name="adj2" fmla="val -7532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 smtClean="0">
                <a:solidFill>
                  <a:srgbClr val="0070C0"/>
                </a:solidFill>
                <a:latin typeface="Inconsolata-dz" pitchFamily="49" charset="0"/>
              </a:rPr>
              <a:t>channels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.forEach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(function 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if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channelList.some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return (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e.transportStreamId</a:t>
            </a:r>
            <a:r>
              <a:rPr lang="ja-JP" altLang="en-US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==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ch.transportStreamId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}))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{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ja-JP" altLang="en-US" sz="14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return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}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channelList.push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});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5133020" y="2024844"/>
            <a:ext cx="4572508" cy="66607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 err="1" smtClean="0">
                <a:solidFill>
                  <a:schemeClr val="tx1"/>
                </a:solidFill>
              </a:rPr>
              <a:t>getChannels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( )</a:t>
            </a:r>
            <a:r>
              <a:rPr kumimoji="1" lang="ja-JP" altLang="en-US" sz="1600" dirty="0" smtClean="0">
                <a:solidFill>
                  <a:schemeClr val="tx1"/>
                </a:solidFill>
              </a:rPr>
              <a:t>でチャンネルデータを取得</a:t>
            </a:r>
            <a:r>
              <a:rPr lang="ja-JP" altLang="en-US" sz="1600" dirty="0" smtClean="0">
                <a:solidFill>
                  <a:schemeClr val="tx1"/>
                </a:solidFill>
              </a:rPr>
              <a:t>します。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4736976" y="5409219"/>
            <a:ext cx="4879070" cy="97832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>
                <a:solidFill>
                  <a:schemeClr val="tx1"/>
                </a:solidFill>
              </a:rPr>
              <a:t>新たなチャンネルをチャンネルリストに登録します。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生成したチャンネルリストに同一</a:t>
            </a:r>
            <a:r>
              <a:rPr lang="ja-JP" altLang="en-US" sz="1600" dirty="0" smtClean="0">
                <a:solidFill>
                  <a:schemeClr val="tx1"/>
                </a:solidFill>
              </a:rPr>
              <a:t>の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transportStreamId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が</a:t>
            </a:r>
            <a:r>
              <a:rPr lang="ja-JP" altLang="en-US" sz="1600" dirty="0">
                <a:solidFill>
                  <a:schemeClr val="tx1"/>
                </a:solidFill>
              </a:rPr>
              <a:t>あればスキップします。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8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初期選局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するチャンネルを取得する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tv_api2.js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75252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endParaRPr lang="en-US" altLang="ja-JP" sz="800" dirty="0" smtClean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function () {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…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tuners[0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].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isdb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-t').then(function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() {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video.mozSrcObject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= tuners[0].stream;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tuners[0].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(channels)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if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('Service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Not Found.');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 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(function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return 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                                                        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}))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{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return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});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[1];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}, 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         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};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953000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if 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== null)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is null');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channel_number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ch.number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currentSource.setCurrentChannel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channel_number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('error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: ' + ch.name + '.');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00472" y="4005064"/>
            <a:ext cx="464451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4556956" y="4620708"/>
            <a:ext cx="4141478" cy="941367"/>
          </a:xfrm>
          <a:prstGeom prst="wedgeRectCallout">
            <a:avLst>
              <a:gd name="adj1" fmla="val -54796"/>
              <a:gd name="adj2" fmla="val -5348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[1];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</a:p>
          <a:p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4700972" y="5553236"/>
            <a:ext cx="4860540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 smtClean="0">
                <a:solidFill>
                  <a:schemeClr val="tx1"/>
                </a:solidFill>
              </a:rPr>
              <a:t>チャンネルリストの</a:t>
            </a:r>
            <a:r>
              <a:rPr lang="en-US" altLang="ja-JP" sz="1600" dirty="0">
                <a:solidFill>
                  <a:schemeClr val="tx1"/>
                </a:solidFill>
              </a:rPr>
              <a:t>2</a:t>
            </a:r>
            <a:r>
              <a:rPr lang="ja-JP" altLang="en-US" sz="1600" dirty="0">
                <a:solidFill>
                  <a:schemeClr val="tx1"/>
                </a:solidFill>
              </a:rPr>
              <a:t>番目</a:t>
            </a:r>
            <a:r>
              <a:rPr lang="ja-JP" altLang="en-US" sz="1600" dirty="0" smtClean="0">
                <a:solidFill>
                  <a:schemeClr val="tx1"/>
                </a:solidFill>
              </a:rPr>
              <a:t>のチャンネルを初期選局します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8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指定したチャンネルを選局をする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tv_api2.js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75252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endParaRPr lang="en-US" altLang="ja-JP" sz="800" dirty="0" smtClean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function () {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…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tuners[0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].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isdb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-t').then(function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() {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video.mozSrcObject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= tuners[0].stream;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 tuners[0].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(channels)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if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('Service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Not Found.');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 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(function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return 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                                                                               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}))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{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return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});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[1];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}, 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         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setCurrentSource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};</a:t>
            </a:r>
            <a:endParaRPr lang="en-US" altLang="ja-JP" sz="800" dirty="0">
              <a:solidFill>
                <a:schemeClr val="bg1">
                  <a:lumMod val="6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953000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if 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== null)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is null');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channel_number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ch.number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currentSource.setCurrentChannel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channel_number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('error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setCurrentChannel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: ' + ch.name + '.');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953000" y="1052736"/>
            <a:ext cx="4752528" cy="1836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524508" y="3465004"/>
            <a:ext cx="8352928" cy="3096344"/>
          </a:xfrm>
          <a:prstGeom prst="wedgeRectCallout">
            <a:avLst>
              <a:gd name="adj1" fmla="val 30675"/>
              <a:gd name="adj2" fmla="val -7120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if 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== null)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currentSource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is null');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return;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channel_number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ch.number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currentSource.setCurrentChannel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channel_number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)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.then(function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onsucces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() {</a:t>
            </a:r>
          </a:p>
          <a:p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}, 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('error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setCurrentChannel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: ' + ch.name + '.');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});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72480" y="2240868"/>
            <a:ext cx="4572508" cy="144016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>
                <a:solidFill>
                  <a:schemeClr val="tx1"/>
                </a:solidFill>
              </a:rPr>
              <a:t>選局種別（今回は</a:t>
            </a:r>
            <a:r>
              <a:rPr lang="ja-JP" altLang="en-US" sz="1600" dirty="0" smtClean="0">
                <a:solidFill>
                  <a:schemeClr val="tx1"/>
                </a:solidFill>
              </a:rPr>
              <a:t>地デジ）</a:t>
            </a:r>
            <a:r>
              <a:rPr lang="ja-JP" altLang="en-US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setCurrentSource</a:t>
            </a:r>
            <a:r>
              <a:rPr lang="en-US" altLang="ja-JP" sz="1600" dirty="0" smtClean="0">
                <a:solidFill>
                  <a:schemeClr val="tx1"/>
                </a:solidFill>
              </a:rPr>
              <a:t>( )</a:t>
            </a:r>
            <a:r>
              <a:rPr lang="ja-JP" altLang="en-US" sz="1600" dirty="0">
                <a:solidFill>
                  <a:schemeClr val="tx1"/>
                </a:solidFill>
              </a:rPr>
              <a:t>で決まります。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チャンネル</a:t>
            </a:r>
            <a:r>
              <a:rPr lang="ja-JP" altLang="en-US" sz="1600" dirty="0" smtClean="0">
                <a:solidFill>
                  <a:schemeClr val="tx1"/>
                </a:solidFill>
              </a:rPr>
              <a:t>はチャンネル</a:t>
            </a:r>
            <a:r>
              <a:rPr lang="ja-JP" altLang="en-US" sz="1600" dirty="0">
                <a:solidFill>
                  <a:schemeClr val="tx1"/>
                </a:solidFill>
              </a:rPr>
              <a:t>番号を指定します</a:t>
            </a:r>
            <a:r>
              <a:rPr lang="ja-JP" altLang="en-US" sz="1600" dirty="0" smtClean="0">
                <a:solidFill>
                  <a:schemeClr val="tx1"/>
                </a:solidFill>
              </a:rPr>
              <a:t>。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チャンネル</a:t>
            </a:r>
            <a:r>
              <a:rPr lang="ja-JP" altLang="en-US" sz="1600" dirty="0">
                <a:solidFill>
                  <a:schemeClr val="tx1"/>
                </a:solidFill>
              </a:rPr>
              <a:t>番号</a:t>
            </a:r>
            <a:r>
              <a:rPr lang="ja-JP" altLang="en-US" sz="1600" dirty="0" smtClean="0">
                <a:solidFill>
                  <a:schemeClr val="tx1"/>
                </a:solidFill>
              </a:rPr>
              <a:t>は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ch.number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 smtClean="0">
                <a:solidFill>
                  <a:schemeClr val="tx1"/>
                </a:solidFill>
              </a:rPr>
              <a:t>で取得できます。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4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事前準備できてますか？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92460" y="764704"/>
            <a:ext cx="4316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http://apply.triaws.com/</a:t>
            </a:r>
            <a:endParaRPr lang="ja-JP" altLang="en-US" sz="2400" b="1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484784"/>
            <a:ext cx="9696450" cy="3590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512840" y="3609021"/>
            <a:ext cx="3888432" cy="1332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04928" y="5075709"/>
            <a:ext cx="4572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↑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シミュレーターをこちらから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ダウンロードして下さい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9528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24508" y="1772816"/>
            <a:ext cx="8820980" cy="33123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</a:t>
            </a:r>
            <a:r>
              <a:rPr lang="ja-JP" altLang="en-US" sz="3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その２）</a:t>
            </a:r>
            <a:r>
              <a:rPr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を動かしてみましょう</a:t>
            </a:r>
            <a:endParaRPr lang="en-US" altLang="ja-JP" sz="32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52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5816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で何ができるの？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画面を表示しよう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チャンネルを選局しよう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チャンネル情報をとってみよう</a:t>
            </a:r>
            <a:endParaRPr lang="en-US" altLang="ja-JP" sz="3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番組情報をとってみよう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できるよう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2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テレビ受信画面の大きさや配置場所を変えて</a:t>
            </a:r>
            <a:r>
              <a:rPr lang="ja-JP" altLang="en-US" sz="32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みよう</a:t>
            </a:r>
            <a:endParaRPr lang="en-US" altLang="ja-JP" sz="32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77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TV Channel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456" y="425709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getPrograms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 )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6456" y="4797152"/>
            <a:ext cx="939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そのチャンネルのすべての番組情報の配列を取得 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456" y="3316922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456" y="72870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name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456" y="1268760"/>
            <a:ext cx="939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チャンネル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名前　　例）ＮＨＫ総合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 ＮＨＫＥ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 テレビ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朝日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 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フジ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など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456" y="173274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456" y="184482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number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6456" y="2375624"/>
            <a:ext cx="97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チャンネル番号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例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11</a:t>
            </a:r>
            <a:r>
              <a:rPr lang="ja-JP" altLang="en-US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21</a:t>
            </a:r>
            <a:r>
              <a:rPr lang="ja-JP" altLang="en-US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51</a:t>
            </a:r>
            <a:r>
              <a:rPr lang="ja-JP" altLang="en-US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8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 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など　 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456" y="3032956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getCurrentProgram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 )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6456" y="356375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現在放送中の番組情報を取得 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86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もう</a:t>
            </a:r>
            <a:r>
              <a:rPr lang="ja-JP" altLang="en-US" dirty="0" smtClean="0"/>
              <a:t>少し補足・・・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456" y="98185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3" y="1268760"/>
            <a:ext cx="8960996" cy="504056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4556956" y="1646801"/>
            <a:ext cx="1620180" cy="2738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3934226" y="1646801"/>
            <a:ext cx="586726" cy="2738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456" y="697890"/>
            <a:ext cx="8460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■具体的に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name, number 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とは何の情報？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173188" y="1920640"/>
            <a:ext cx="1152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number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601072" y="1924613"/>
            <a:ext cx="1152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name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3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番組情報とは？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456" y="98185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456" y="697890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getPrograms</a:t>
            </a:r>
            <a:r>
              <a:rPr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 </a:t>
            </a:r>
            <a:r>
              <a:rPr lang="ja-JP" altLang="en-US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getCurrentProgram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 )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3" y="1268760"/>
            <a:ext cx="8960996" cy="504056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3584848" y="2039037"/>
            <a:ext cx="1419933" cy="2738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2468724" y="2039038"/>
            <a:ext cx="1080120" cy="4178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416496" y="2744924"/>
            <a:ext cx="8820980" cy="9001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7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番組情報の配列とは</a:t>
            </a:r>
            <a:r>
              <a:rPr lang="ja-JP" altLang="en-US" dirty="0"/>
              <a:t>？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456" y="98185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456" y="697890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getPrograms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 )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3" y="1268760"/>
            <a:ext cx="8960995" cy="5040560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524282" y="2852936"/>
            <a:ext cx="2628517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24283" y="3178352"/>
            <a:ext cx="2628517" cy="610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24283" y="3789038"/>
            <a:ext cx="2628517" cy="305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32341" y="4094382"/>
            <a:ext cx="2628517" cy="558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24283" y="4653136"/>
            <a:ext cx="2628517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24281" y="5301208"/>
            <a:ext cx="2628517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4281" y="5570258"/>
            <a:ext cx="2628517" cy="307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60812" y="2819890"/>
            <a:ext cx="15639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p</a:t>
            </a:r>
            <a:r>
              <a:rPr kumimoji="1" lang="en-US" altLang="ja-JP" dirty="0" smtClean="0">
                <a:solidFill>
                  <a:srgbClr val="FF0000"/>
                </a:solidFill>
              </a:rPr>
              <a:t>rograms[0]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260812" y="3298676"/>
            <a:ext cx="15639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kumimoji="1" lang="en-US" altLang="ja-JP" dirty="0" smtClean="0">
                <a:solidFill>
                  <a:srgbClr val="FF0000"/>
                </a:solidFill>
              </a:rPr>
              <a:t>rograms[1]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260812" y="3777462"/>
            <a:ext cx="15639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kumimoji="1" lang="en-US" altLang="ja-JP" dirty="0" smtClean="0">
                <a:solidFill>
                  <a:srgbClr val="FF0000"/>
                </a:solidFill>
              </a:rPr>
              <a:t>rograms[2]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60812" y="4256248"/>
            <a:ext cx="15639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kumimoji="1" lang="en-US" altLang="ja-JP" dirty="0" smtClean="0">
                <a:solidFill>
                  <a:srgbClr val="FF0000"/>
                </a:solidFill>
              </a:rPr>
              <a:t>rograms[3]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260812" y="4735034"/>
            <a:ext cx="15639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kumimoji="1" lang="en-US" altLang="ja-JP" dirty="0" smtClean="0">
                <a:solidFill>
                  <a:srgbClr val="FF0000"/>
                </a:solidFill>
              </a:rPr>
              <a:t>rograms[4]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260812" y="5213820"/>
            <a:ext cx="15639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kumimoji="1" lang="en-US" altLang="ja-JP" dirty="0" smtClean="0">
                <a:solidFill>
                  <a:srgbClr val="FF0000"/>
                </a:solidFill>
              </a:rPr>
              <a:t>rograms[5]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260812" y="5692606"/>
            <a:ext cx="15639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kumimoji="1" lang="en-US" altLang="ja-JP" dirty="0" smtClean="0">
                <a:solidFill>
                  <a:srgbClr val="FF0000"/>
                </a:solidFill>
              </a:rPr>
              <a:t>rograms[6]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26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dirty="0"/>
              <a:t>オリジナルの番組バナーを作ってみよう（その１）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5355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サンプルアプリ（その３）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受信している </a:t>
            </a:r>
            <a:r>
              <a:rPr lang="en-US" altLang="ja-JP" sz="2400" dirty="0"/>
              <a:t>source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（地デジ）</a:t>
            </a:r>
            <a:r>
              <a:rPr lang="ja-JP" altLang="en-US" sz="2400" dirty="0"/>
              <a:t>のチャンネル</a:t>
            </a:r>
            <a:r>
              <a:rPr lang="ja-JP" altLang="en-US" sz="2400" dirty="0" smtClean="0"/>
              <a:t>情報リストを</a:t>
            </a:r>
            <a:r>
              <a:rPr lang="ja-JP" altLang="en-US" sz="2400" dirty="0"/>
              <a:t>取得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アプリを起動した際</a:t>
            </a:r>
            <a:r>
              <a:rPr lang="ja-JP" altLang="en-US" sz="2400" dirty="0" smtClean="0"/>
              <a:t>にチャンネルリストの先頭のチャンネルに選局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>
                <a:solidFill>
                  <a:srgbClr val="FF0000"/>
                </a:solidFill>
              </a:rPr>
              <a:t>選局したチャンネルのチャンネル番号とチャンネル名をバナーに</a:t>
            </a:r>
            <a:r>
              <a:rPr lang="ja-JP" altLang="en-US" sz="2400" dirty="0" smtClean="0">
                <a:solidFill>
                  <a:srgbClr val="FF0000"/>
                </a:solidFill>
              </a:rPr>
              <a:t>表示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ja-JP" sz="24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61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index.html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788532" cy="20650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&lt;!DOCTYPE html&gt;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html&gt;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&lt;head&gt;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&lt;meta charset="UTF-8"&gt;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&lt;link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rel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="stylesheet" type="text/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css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href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="style/tv.css" /&gt;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&lt;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script defer type="text/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javascript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src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="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js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/tv_api1.js" charset="utf-8"&gt;&lt;/script&gt;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&lt;/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head&gt;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&lt;body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 id="channel-banner" class="channel-frame"&gt;&lt;/div&gt;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video 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=“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”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class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=“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-frame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　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autoplay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"&gt;&lt;/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video&gt;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&lt;/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body&gt;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456" y="3212976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tv.css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00472" y="3685094"/>
            <a:ext cx="1836204" cy="28042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body, html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.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-frame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left:0;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border:none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overflow:hidden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visibility:visible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2216696" y="3685094"/>
            <a:ext cx="2772308" cy="28042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.channel-frame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width: 70%;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height: 40%;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left:calc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(30% - 20px);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padding:10px;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font-size:30px;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font-weight:bold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color:#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ffffff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border:none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background-color: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rgba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(64, 64, 64, 0.5);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text-align:left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visibility:visible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line-height: 150%;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z-index: 1000;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890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index.html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788532" cy="20650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&lt;!DOCTYPE html&gt;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html&gt;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&lt;head&gt;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&lt;meta charset="UTF-8"&gt;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&lt;link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rel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="stylesheet" type="text/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css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href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="style/tv.css" /&gt;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&lt;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script defer type="text/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javascript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src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="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js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/tv_api1.js" charset="utf-8"&gt;&lt;/script&gt;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&lt;/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head&gt;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&lt;body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 id="channel-banner" class="channel-frame"&gt;&lt;/div&gt;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video id="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" class="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-frame“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autoplay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&gt;&lt;/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video&gt;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&lt;/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body&gt;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456" y="3212976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tv.css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00472" y="3685094"/>
            <a:ext cx="1836204" cy="28042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body, html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.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-frame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left:0;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border:none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overflow:hidden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visibility:visible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2216696" y="3685094"/>
            <a:ext cx="2772308" cy="28042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.channel-frame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width: 70%;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height: 40%;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left:calc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(30% - 20px);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padding:10px;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font-size:30px;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font-weight:bold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color:#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ffffff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border:none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background-color: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rgba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(64, 64, 64, 0.5);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text-align:left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visibility:visible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line-height: 150%;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z-index: 1000;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84494" y="2096852"/>
            <a:ext cx="3312368" cy="311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3671947" y="2085271"/>
            <a:ext cx="5846428" cy="573798"/>
          </a:xfrm>
          <a:prstGeom prst="wedgeRectCallout">
            <a:avLst>
              <a:gd name="adj1" fmla="val -55702"/>
              <a:gd name="adj2" fmla="val 534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&lt;div id="channel-banner" class="channel-frame"&gt;&lt;/div&gt;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4427787" y="2842612"/>
            <a:ext cx="5090587" cy="5503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チャンネルバナー用の </a:t>
            </a:r>
            <a:r>
              <a:rPr kumimoji="1" lang="en-US" altLang="ja-JP" dirty="0" smtClean="0">
                <a:solidFill>
                  <a:schemeClr val="tx1"/>
                </a:solidFill>
              </a:rPr>
              <a:t>div 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を追加します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7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index.html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788532" cy="20650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&lt;!DOCTYPE html&gt;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html&gt;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&lt;head&gt;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&lt;meta charset="UTF-8"&gt;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&lt;link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rel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="stylesheet" type="text/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css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href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="style/tv.css" /&gt;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&lt;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script defer type="text/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javascript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"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src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="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js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/tv_api1.js" charset="utf-8"&gt;&lt;/script&gt;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&lt;/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head&gt;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&lt;body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&gt;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 id="channel-banner" class="channel-frame"&gt;&lt;/div&gt;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&lt;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video 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=“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”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class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=“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-frame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　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autoplay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"&gt;&lt;/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video&gt;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&lt;/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body&gt;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456" y="3212976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tv.css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00472" y="3685094"/>
            <a:ext cx="1836204" cy="28042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body, html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.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-frame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width: 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height:100%;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left:0;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margin: 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padding:0;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border:none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overflow:hidden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visibility:visible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2216696" y="3685094"/>
            <a:ext cx="2772308" cy="28042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.channel-frame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width: 70%;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height: 40%;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left:calc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(30% - 20px);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padding:10px;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font-size:30px;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font-weight:bold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color:#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ffffff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border:none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background-color: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rgba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(64, 64, 64, 0.5);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text-align:left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visibility:visible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line-height: 150%;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z-index: 1000;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216696" y="3691510"/>
            <a:ext cx="2772308" cy="2797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5097015" y="1772816"/>
            <a:ext cx="4716525" cy="4572506"/>
          </a:xfrm>
          <a:prstGeom prst="wedgeRectCallout">
            <a:avLst>
              <a:gd name="adj1" fmla="val -62247"/>
              <a:gd name="adj2" fmla="val 1221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.channel-frame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position: absolute;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width: 70%;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height: 40%;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top: 0;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left:calc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(30% - 20px);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padding:10px;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font-size:30px;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font-weight:bold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color:#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ffffff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border:none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background-color: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rgba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(64, 64, 64, 0.5);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text-align:left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visibility:visible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line-height: 150%;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z-index: 1000;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4621952" y="1196752"/>
            <a:ext cx="5090587" cy="55038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チャンネルバナー用の 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css</a:t>
            </a:r>
            <a:r>
              <a:rPr kumimoji="1" lang="en-US" altLang="ja-JP" dirty="0" smtClean="0">
                <a:solidFill>
                  <a:schemeClr val="tx1"/>
                </a:solidFill>
              </a:rPr>
              <a:t> 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を追加します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シュミレーターを起動してみましょう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6" y="961603"/>
            <a:ext cx="8585584" cy="550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円/楕円 2"/>
          <p:cNvSpPr/>
          <p:nvPr/>
        </p:nvSpPr>
        <p:spPr>
          <a:xfrm>
            <a:off x="6664560" y="3068960"/>
            <a:ext cx="2536912" cy="324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54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サンプルアプリ（その３）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tv_api3.js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17646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video;</a:t>
            </a: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(channels)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('channel-banner');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if 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dbglog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('Service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Not Found.');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else {            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if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return 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})) 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return;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}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});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[0];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TvTuning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);; 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});</a:t>
            </a: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20952" y="1052736"/>
            <a:ext cx="529258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(channel)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='&lt;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</a:t>
            </a:r>
            <a:r>
              <a:rPr lang="ja-JP" altLang="en-US" sz="800" dirty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+ ' : ' +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channel.name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ja-JP" altLang="en-US" sz="800" dirty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+'&lt;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&gt;';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  +'&lt;/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if(0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9)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if(10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99)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if(100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{  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選局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中の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チャンネルのバナーを作成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tv_api3.js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17646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video;</a:t>
            </a: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(channels)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('channel-banner');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if 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dbglog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('Service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Not Found.');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else {            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if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return 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})) 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return;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}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});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[0];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TvTuning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});</a:t>
            </a: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20952" y="1052736"/>
            <a:ext cx="529258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(channel)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='&lt;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</a:t>
            </a:r>
            <a:r>
              <a:rPr lang="ja-JP" altLang="en-US" sz="800" dirty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+ ' : ' + channel.name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ja-JP" altLang="en-US" sz="800" dirty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 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  +'&lt;/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if(0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9)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if(10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99)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if(100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{  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52500" y="2132856"/>
            <a:ext cx="3348372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308484" y="2800544"/>
            <a:ext cx="6120680" cy="520444"/>
          </a:xfrm>
          <a:prstGeom prst="wedgeRectCallout">
            <a:avLst>
              <a:gd name="adj1" fmla="val -14367"/>
              <a:gd name="adj2" fmla="val -13094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chBanner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('channel-banner');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60512" y="4113076"/>
            <a:ext cx="2448272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吹き出し 10"/>
          <p:cNvSpPr/>
          <p:nvPr/>
        </p:nvSpPr>
        <p:spPr>
          <a:xfrm>
            <a:off x="452500" y="4761148"/>
            <a:ext cx="4068452" cy="503561"/>
          </a:xfrm>
          <a:prstGeom prst="wedgeRectCallout">
            <a:avLst>
              <a:gd name="adj1" fmla="val -14367"/>
              <a:gd name="adj2" fmla="val -13094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情報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を取得してバナーに表示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tv_api3.js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17646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video;</a:t>
            </a: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(channels)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('channel-banner');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if 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dbglog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('Service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Not Found.');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else {            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if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return 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})) 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return;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}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});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[0];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TvTuning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});</a:t>
            </a: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20952" y="1052736"/>
            <a:ext cx="529258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(channel)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='&lt;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</a:t>
            </a:r>
            <a:r>
              <a:rPr lang="ja-JP" altLang="en-US" sz="800" dirty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+ ' : ' + channel.name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ja-JP" altLang="en-US" sz="800" dirty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 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  +'&lt;/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if(0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9)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if(10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99)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if(100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{  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520952" y="1020798"/>
            <a:ext cx="5292588" cy="932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吹き出し 11"/>
          <p:cNvSpPr/>
          <p:nvPr/>
        </p:nvSpPr>
        <p:spPr>
          <a:xfrm>
            <a:off x="344488" y="2312876"/>
            <a:ext cx="9361040" cy="1548172"/>
          </a:xfrm>
          <a:prstGeom prst="wedgeRectCallout">
            <a:avLst>
              <a:gd name="adj1" fmla="val 17980"/>
              <a:gd name="adj2" fmla="val -81325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(channel)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='&lt;div&gt;'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           </a:t>
            </a:r>
            <a:r>
              <a:rPr lang="ja-JP" altLang="en-US" sz="1400" dirty="0">
                <a:solidFill>
                  <a:schemeClr val="tx1"/>
                </a:solidFill>
                <a:latin typeface="Inconsolata-dz" pitchFamily="49" charset="0"/>
              </a:rPr>
              <a:t>　　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+'</a:t>
            </a:r>
            <a:r>
              <a:rPr lang="ja-JP" altLang="en-US" sz="1400" dirty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+ ' : ' + channel.name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ja-JP" altLang="en-US" sz="1400" dirty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         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&gt;';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ja-JP" altLang="en-US" sz="1400" dirty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       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+'&lt;/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4" name="角丸四角形 13"/>
          <p:cNvSpPr/>
          <p:nvPr/>
        </p:nvSpPr>
        <p:spPr>
          <a:xfrm>
            <a:off x="4232920" y="3690486"/>
            <a:ext cx="5347122" cy="82809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 smtClean="0">
                <a:solidFill>
                  <a:schemeClr val="tx1"/>
                </a:solidFill>
              </a:rPr>
              <a:t>channel.number</a:t>
            </a:r>
            <a:r>
              <a:rPr lang="en-US" altLang="ja-JP" sz="1400" dirty="0" smtClean="0">
                <a:solidFill>
                  <a:schemeClr val="tx1"/>
                </a:solidFill>
              </a:rPr>
              <a:t> </a:t>
            </a:r>
            <a:r>
              <a:rPr lang="ja-JP" altLang="en-US" sz="1400" dirty="0" smtClean="0">
                <a:solidFill>
                  <a:schemeClr val="tx1"/>
                </a:solidFill>
              </a:rPr>
              <a:t>でチャンネル番号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</a:rPr>
              <a:t>channel.name </a:t>
            </a:r>
            <a:r>
              <a:rPr lang="ja-JP" altLang="en-US" sz="1400" dirty="0" smtClean="0">
                <a:solidFill>
                  <a:schemeClr val="tx1"/>
                </a:solidFill>
              </a:rPr>
              <a:t>で チャンネルの名前を取得します。</a:t>
            </a:r>
            <a:endParaRPr lang="en-US" altLang="ja-JP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10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チャンネル番号を</a:t>
            </a:r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ケタ表示に変換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tv_api3.js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17646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video;</a:t>
            </a: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(channels)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('channel-banner');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if 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dbglog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('Service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Not Found.');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else {            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if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return 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})) 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return;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}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});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[0];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TvTuning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});</a:t>
            </a: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20952" y="1052736"/>
            <a:ext cx="529258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createChannelBanner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(channel)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='&lt;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</a:t>
            </a:r>
            <a:r>
              <a:rPr lang="ja-JP" altLang="en-US" sz="800" dirty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+ ' : ' + channel.name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ja-JP" altLang="en-US" sz="800" dirty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   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　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          +'&lt;/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if(0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9)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if(10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99)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if(100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else {    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('0'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520952" y="1927942"/>
            <a:ext cx="2772308" cy="1825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61970" y="3320988"/>
            <a:ext cx="5004556" cy="3420380"/>
          </a:xfrm>
          <a:prstGeom prst="wedgeRectCallout">
            <a:avLst>
              <a:gd name="adj1" fmla="val 56475"/>
              <a:gd name="adj2" fmla="val -4228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if(0 &lt;=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&lt;= 9)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return ('00'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else if(10 &lt;=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&amp;&amp;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&lt;= 99)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return ('0'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else if(100 &lt;=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return 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else {    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return ('0'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ch_num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);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3872880" y="5031178"/>
            <a:ext cx="5148572" cy="125753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smtClean="0">
                <a:solidFill>
                  <a:schemeClr val="tx1"/>
                </a:solidFill>
              </a:rPr>
              <a:t>1</a:t>
            </a:r>
            <a:r>
              <a:rPr lang="ja-JP" altLang="en-US" sz="1600" dirty="0" smtClean="0">
                <a:solidFill>
                  <a:schemeClr val="tx1"/>
                </a:solidFill>
              </a:rPr>
              <a:t>ケタ</a:t>
            </a:r>
            <a:r>
              <a:rPr lang="ja-JP" altLang="en-US" sz="1600" dirty="0">
                <a:solidFill>
                  <a:schemeClr val="tx1"/>
                </a:solidFill>
              </a:rPr>
              <a:t>や</a:t>
            </a:r>
            <a:r>
              <a:rPr lang="en-US" altLang="ja-JP" sz="1600" dirty="0" smtClean="0">
                <a:solidFill>
                  <a:schemeClr val="tx1"/>
                </a:solidFill>
              </a:rPr>
              <a:t>2</a:t>
            </a:r>
            <a:r>
              <a:rPr lang="ja-JP" altLang="en-US" sz="1600" dirty="0" smtClean="0">
                <a:solidFill>
                  <a:schemeClr val="tx1"/>
                </a:solidFill>
              </a:rPr>
              <a:t>ケタのチャンネル番号の場合、頭に</a:t>
            </a:r>
            <a:r>
              <a:rPr lang="en-US" altLang="ja-JP" sz="1600" dirty="0" smtClean="0">
                <a:solidFill>
                  <a:schemeClr val="tx1"/>
                </a:solidFill>
              </a:rPr>
              <a:t>0</a:t>
            </a:r>
            <a:r>
              <a:rPr lang="ja-JP" altLang="en-US" sz="1600" dirty="0" smtClean="0">
                <a:solidFill>
                  <a:schemeClr val="tx1"/>
                </a:solidFill>
              </a:rPr>
              <a:t>を付加して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3</a:t>
            </a:r>
            <a:r>
              <a:rPr lang="ja-JP" altLang="en-US" sz="1600" dirty="0" smtClean="0">
                <a:solidFill>
                  <a:schemeClr val="tx1"/>
                </a:solidFill>
              </a:rPr>
              <a:t>ケタ表示に変換します</a:t>
            </a:r>
            <a:r>
              <a:rPr lang="ja-JP" altLang="en-US" sz="1600" dirty="0">
                <a:solidFill>
                  <a:schemeClr val="tx1"/>
                </a:solidFill>
              </a:rPr>
              <a:t>。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例：</a:t>
            </a:r>
            <a:r>
              <a:rPr lang="en-US" altLang="ja-JP" sz="1600" dirty="0" smtClean="0">
                <a:solidFill>
                  <a:schemeClr val="tx1"/>
                </a:solidFill>
              </a:rPr>
              <a:t>1</a:t>
            </a:r>
            <a:r>
              <a:rPr lang="ja-JP" altLang="en-US" sz="1600" dirty="0" smtClean="0">
                <a:solidFill>
                  <a:schemeClr val="tx1"/>
                </a:solidFill>
              </a:rPr>
              <a:t>→</a:t>
            </a:r>
            <a:r>
              <a:rPr lang="en-US" altLang="ja-JP" sz="1600" dirty="0" smtClean="0">
                <a:solidFill>
                  <a:schemeClr val="tx1"/>
                </a:solidFill>
              </a:rPr>
              <a:t>001</a:t>
            </a:r>
            <a:r>
              <a:rPr lang="ja-JP" altLang="en-US" sz="1600" dirty="0" err="1" smtClean="0">
                <a:solidFill>
                  <a:schemeClr val="tx1"/>
                </a:solidFill>
              </a:rPr>
              <a:t>、</a:t>
            </a:r>
            <a:r>
              <a:rPr lang="ja-JP" altLang="en-US" sz="1600" dirty="0" smtClean="0">
                <a:solidFill>
                  <a:schemeClr val="tx1"/>
                </a:solidFill>
              </a:rPr>
              <a:t>　</a:t>
            </a:r>
            <a:r>
              <a:rPr lang="en-US" altLang="ja-JP" sz="1600" dirty="0" smtClean="0">
                <a:solidFill>
                  <a:schemeClr val="tx1"/>
                </a:solidFill>
              </a:rPr>
              <a:t>11</a:t>
            </a:r>
            <a:r>
              <a:rPr lang="ja-JP" altLang="en-US" sz="1600" dirty="0" smtClean="0">
                <a:solidFill>
                  <a:schemeClr val="tx1"/>
                </a:solidFill>
              </a:rPr>
              <a:t>→</a:t>
            </a:r>
            <a:r>
              <a:rPr lang="en-US" altLang="ja-JP" sz="1600" dirty="0" smtClean="0">
                <a:solidFill>
                  <a:schemeClr val="tx1"/>
                </a:solidFill>
              </a:rPr>
              <a:t>011</a:t>
            </a:r>
            <a:r>
              <a:rPr lang="ja-JP" altLang="en-US" sz="1600" dirty="0" err="1" smtClean="0">
                <a:solidFill>
                  <a:schemeClr val="tx1"/>
                </a:solidFill>
              </a:rPr>
              <a:t>、</a:t>
            </a:r>
            <a:r>
              <a:rPr lang="ja-JP" altLang="en-US" sz="1600" dirty="0" smtClean="0">
                <a:solidFill>
                  <a:schemeClr val="tx1"/>
                </a:solidFill>
              </a:rPr>
              <a:t> 　</a:t>
            </a:r>
            <a:r>
              <a:rPr lang="en-US" altLang="ja-JP" sz="1600" dirty="0" smtClean="0">
                <a:solidFill>
                  <a:schemeClr val="tx1"/>
                </a:solidFill>
              </a:rPr>
              <a:t>101</a:t>
            </a:r>
            <a:r>
              <a:rPr lang="ja-JP" altLang="en-US" sz="1600" dirty="0" smtClean="0">
                <a:solidFill>
                  <a:schemeClr val="tx1"/>
                </a:solidFill>
              </a:rPr>
              <a:t>→</a:t>
            </a:r>
            <a:r>
              <a:rPr lang="en-US" altLang="ja-JP" sz="1600" dirty="0" smtClean="0">
                <a:solidFill>
                  <a:schemeClr val="tx1"/>
                </a:solidFill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34514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24508" y="1772816"/>
            <a:ext cx="8820980" cy="33123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</a:t>
            </a:r>
            <a:r>
              <a:rPr lang="ja-JP" altLang="en-US" sz="3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その３）</a:t>
            </a:r>
            <a:r>
              <a:rPr lang="ja-JP" altLang="en-US" sz="32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を動かしてみましょう</a:t>
            </a:r>
            <a:endParaRPr lang="en-US" altLang="ja-JP" sz="32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52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5816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で何ができるの？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画面を表示しよう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チャンネルを選局しよう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チャンネル情報をとってみよう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番組情報をとってみよう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できるよう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2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テレビ受信画面の大きさや配置場所を変えて</a:t>
            </a:r>
            <a:r>
              <a:rPr lang="ja-JP" altLang="en-US" sz="32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みよう</a:t>
            </a:r>
            <a:endParaRPr lang="en-US" altLang="ja-JP" sz="32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37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TV Program API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456" y="72870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title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456" y="1268760"/>
            <a:ext cx="939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番組名　　例）ＮＨＫニュース　おはよう日本、　ＮＨＫニュース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など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6456" y="184482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startTime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6456" y="2375624"/>
            <a:ext cx="97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番組の開始時間を </a:t>
            </a:r>
            <a:r>
              <a:rPr lang="en-US" altLang="ja-JP" sz="2000" dirty="0" smtClean="0"/>
              <a:t>Unix Epoch (1970/1/1 0:00) </a:t>
            </a:r>
            <a:r>
              <a:rPr lang="ja-JP" altLang="en-US" sz="2000" dirty="0" smtClean="0"/>
              <a:t>からの経過時間 （秒単位）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 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456" y="2888940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duration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6456" y="3419740"/>
            <a:ext cx="97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番組の長さを秒単位で表示　 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460" y="454512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description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460" y="5075924"/>
            <a:ext cx="97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 番組概要　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空の場合もあり　 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6456" y="3933056"/>
            <a:ext cx="97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終了時間は、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startTime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+ duration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で求めることが可能　 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73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もう少し補足・・・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456" y="98185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6456" y="697890"/>
            <a:ext cx="8460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■具体的に 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title, 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startTime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 duration, description 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とは何の情報？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3" y="1268760"/>
            <a:ext cx="8960996" cy="504056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3584848" y="2043533"/>
            <a:ext cx="1512168" cy="2629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2576736" y="2039038"/>
            <a:ext cx="972108" cy="4178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416496" y="2744924"/>
            <a:ext cx="8820980" cy="8640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87250" y="1805667"/>
            <a:ext cx="80786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title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71923" y="2636912"/>
            <a:ext cx="22682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description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3032" y="1674201"/>
            <a:ext cx="22900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 smtClean="0">
                <a:solidFill>
                  <a:srgbClr val="FF0000"/>
                </a:solidFill>
              </a:rPr>
              <a:t>startTime</a:t>
            </a:r>
            <a:r>
              <a:rPr kumimoji="1" lang="en-US" altLang="ja-JP" dirty="0" smtClean="0">
                <a:solidFill>
                  <a:srgbClr val="FF0000"/>
                </a:solidFill>
              </a:rPr>
              <a:t> , duration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29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dirty="0"/>
              <a:t>オリジナルの番組バナーを作ってみよう（</a:t>
            </a:r>
            <a:r>
              <a:rPr lang="ja-JP" altLang="en-US" dirty="0" smtClean="0"/>
              <a:t>その２）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5355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サンプルアプリ（その４）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受信している </a:t>
            </a:r>
            <a:r>
              <a:rPr lang="en-US" altLang="ja-JP" sz="2400" dirty="0"/>
              <a:t>source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（地デジ）</a:t>
            </a:r>
            <a:r>
              <a:rPr lang="ja-JP" altLang="en-US" sz="2400" dirty="0"/>
              <a:t>のチャンネル</a:t>
            </a:r>
            <a:r>
              <a:rPr lang="ja-JP" altLang="en-US" sz="2400" dirty="0" smtClean="0"/>
              <a:t>情報リストを</a:t>
            </a:r>
            <a:r>
              <a:rPr lang="ja-JP" altLang="en-US" sz="2400" dirty="0"/>
              <a:t>取得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アプリを起動した際</a:t>
            </a:r>
            <a:r>
              <a:rPr lang="ja-JP" altLang="en-US" sz="2400" dirty="0" smtClean="0"/>
              <a:t>にチャンネルリストの先頭のチャンネルに選局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選局したチャンネルのチャンネル番号とチャンネル名をバナーに</a:t>
            </a:r>
            <a:r>
              <a:rPr lang="ja-JP" altLang="en-US" sz="2400" dirty="0" smtClean="0"/>
              <a:t>表示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>
                <a:solidFill>
                  <a:srgbClr val="FF0000"/>
                </a:solidFill>
              </a:rPr>
              <a:t>選局したチャンネルの現在放送されている番組</a:t>
            </a:r>
            <a:r>
              <a:rPr lang="ja-JP" altLang="en-US" sz="2400" dirty="0" smtClean="0">
                <a:solidFill>
                  <a:srgbClr val="FF0000"/>
                </a:solidFill>
              </a:rPr>
              <a:t>情報をバナーに表示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99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tv_api4.js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(channels)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('channel-banner');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if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('Service Not Found.');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else {            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(function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if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return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}))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return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}); 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[0];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TvTuning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(program)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}, 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 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5169024" y="1052736"/>
            <a:ext cx="453650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'&lt;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+'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 + ' : ' + channel.name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+'&lt;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program.title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program.duration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program.description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+'&lt;/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(time)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date = new Date(time * 1000);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hours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date.getHours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minutes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date.getMinutes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if(0 &lt;= hours &amp;&amp; hours &lt;= 9)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"0" + hours;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else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"" + hours;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if(0 &lt;= minutes &amp;&amp; minutes &lt;= 9)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"0" + minutes;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else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"" + minutes;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':'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1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シュミレーターを起動してみましょう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24" y="1043319"/>
            <a:ext cx="8721748" cy="525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48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選局しているチャンネルの番組情報を取得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tv_api4.js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(channels)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('channel-banner');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if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('Service Not Found.');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else {            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(function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if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return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}))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return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}); 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[0];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TvTuning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(program)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}, 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 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5169024" y="1052736"/>
            <a:ext cx="453650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'&lt;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+'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 + ' : ' + channel.name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 &lt;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program.title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program.duration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program.description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+'&lt;/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(time)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date = new Date(time * 1000);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hours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date.getHours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minutes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date.getMinutes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if(0 &lt;= hours &amp;&amp; hours &lt;= 9)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"0" + hours;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else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"" + hours;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if(0 &lt;= minutes &amp;&amp; minutes &lt;= 9)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"0" + minutes;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else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"" + minutes;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':'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31594" y="4221088"/>
            <a:ext cx="4449398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308484" y="2420888"/>
            <a:ext cx="7650850" cy="1192091"/>
          </a:xfrm>
          <a:prstGeom prst="wedgeRectCallout">
            <a:avLst>
              <a:gd name="adj1" fmla="val -19791"/>
              <a:gd name="adj2" fmla="val 10186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()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.then(function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>
                <a:solidFill>
                  <a:srgbClr val="0070C0"/>
                </a:solidFill>
                <a:latin typeface="Inconsolata-dz" pitchFamily="49" charset="0"/>
              </a:rPr>
              <a:t>program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   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, program);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}, 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 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});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3656856" y="4761148"/>
            <a:ext cx="5347122" cy="82809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 smtClean="0">
                <a:solidFill>
                  <a:schemeClr val="tx1"/>
                </a:solidFill>
              </a:rPr>
              <a:t>現在選局している番組に対して、</a:t>
            </a:r>
            <a:r>
              <a:rPr lang="en-US" altLang="ja-JP" sz="1400" dirty="0" err="1" smtClean="0">
                <a:solidFill>
                  <a:schemeClr val="tx1"/>
                </a:solidFill>
              </a:rPr>
              <a:t>getCurrentProgram</a:t>
            </a:r>
            <a:r>
              <a:rPr lang="en-US" altLang="ja-JP" sz="1400" dirty="0" smtClean="0">
                <a:solidFill>
                  <a:schemeClr val="tx1"/>
                </a:solidFill>
              </a:rPr>
              <a:t>( )</a:t>
            </a:r>
            <a:r>
              <a:rPr lang="ja-JP" altLang="en-US" sz="1400" dirty="0" smtClean="0">
                <a:solidFill>
                  <a:schemeClr val="tx1"/>
                </a:solidFill>
              </a:rPr>
              <a:t>を呼び、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r>
              <a:rPr lang="ja-JP" altLang="en-US" sz="1400" dirty="0" smtClean="0">
                <a:solidFill>
                  <a:schemeClr val="tx1"/>
                </a:solidFill>
              </a:rPr>
              <a:t>現在放送されている番組情報を取得します。</a:t>
            </a:r>
            <a:endParaRPr lang="en-US" altLang="ja-JP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6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0512" y="63874"/>
            <a:ext cx="8784976" cy="436910"/>
          </a:xfrm>
        </p:spPr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番組名、開始時刻、終了時刻、番組概要をバナーに追加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tv_api4.js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(channels)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('channel-banner');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if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('Service Not Found.');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else {            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(function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if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return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}))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return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}); 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[0];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TvTuning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(program)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}, 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 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5169024" y="1052736"/>
            <a:ext cx="453650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'&lt;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+'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 + ' : ' + channel.name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+'&lt;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program.title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program.duration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program.description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+'&lt;/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(time)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date = new Date(time * 1000);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hours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date.getHours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minutes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date.getMinutes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if(0 &lt;= hours &amp;&amp; hours &lt;= 9)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"0" + hours;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else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"" + hours;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if(0 &lt;= minutes &amp;&amp; minutes &lt;= 9)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"0" + minutes;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else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"" + minutes;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':'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184704" y="1052736"/>
            <a:ext cx="4376807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108689" y="3248980"/>
            <a:ext cx="8588727" cy="3276364"/>
          </a:xfrm>
          <a:prstGeom prst="wedgeRectCallout">
            <a:avLst>
              <a:gd name="adj1" fmla="val 26914"/>
              <a:gd name="adj2" fmla="val -61428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(channel, program)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'&lt;div&gt;'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+'</a:t>
            </a:r>
            <a:r>
              <a:rPr lang="ja-JP" altLang="en-US" sz="1400" dirty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+ ' : ' + channel.name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program.title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+'&lt;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program.duration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+'&lt;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program.description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+'&lt;/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66906" y="1578678"/>
            <a:ext cx="5327621" cy="14041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err="1" smtClean="0">
                <a:solidFill>
                  <a:schemeClr val="tx1"/>
                </a:solidFill>
              </a:rPr>
              <a:t>program.title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 smtClean="0">
                <a:solidFill>
                  <a:schemeClr val="tx1"/>
                </a:solidFill>
              </a:rPr>
              <a:t>で番組のタイトル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en-US" altLang="ja-JP" sz="1600" dirty="0" err="1" smtClean="0">
                <a:solidFill>
                  <a:schemeClr val="tx1"/>
                </a:solidFill>
              </a:rPr>
              <a:t>program.startTime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 smtClean="0">
                <a:solidFill>
                  <a:schemeClr val="tx1"/>
                </a:solidFill>
              </a:rPr>
              <a:t>で番組の開始時刻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en-US" altLang="ja-JP" sz="1600" dirty="0" err="1" smtClean="0">
                <a:solidFill>
                  <a:schemeClr val="tx1"/>
                </a:solidFill>
              </a:rPr>
              <a:t>program.startTime</a:t>
            </a:r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+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program.duration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 smtClean="0">
                <a:solidFill>
                  <a:schemeClr val="tx1"/>
                </a:solidFill>
              </a:rPr>
              <a:t>で番組の終了時刻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en-US" altLang="ja-JP" sz="1600" dirty="0" err="1" smtClean="0">
                <a:solidFill>
                  <a:schemeClr val="tx1"/>
                </a:solidFill>
              </a:rPr>
              <a:t>program.description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 smtClean="0">
                <a:solidFill>
                  <a:schemeClr val="tx1"/>
                </a:solidFill>
              </a:rPr>
              <a:t>で番組概要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がそれぞれ取得でき、</a:t>
            </a:r>
            <a:r>
              <a:rPr lang="en-US" altLang="ja-JP" sz="1600" dirty="0" smtClean="0">
                <a:solidFill>
                  <a:schemeClr val="tx1"/>
                </a:solidFill>
              </a:rPr>
              <a:t>banner</a:t>
            </a:r>
            <a:r>
              <a:rPr lang="ja-JP" altLang="en-US" sz="1600" dirty="0" smtClean="0">
                <a:solidFill>
                  <a:schemeClr val="tx1"/>
                </a:solidFill>
              </a:rPr>
              <a:t>に追加します。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4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開始時刻、終了時刻を変換して求める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tv_api4.js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currentSource.getChannels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(channels)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('channel-banner');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if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channels.length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== 0)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('Service Not Found.');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else {            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channels.forEach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(function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 {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if 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channelList.some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(function (e)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return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==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ch.transportStreamId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})) 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{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 return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channelList.push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}); 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[0];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TvTuning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(program)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}, 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 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},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getChannels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});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5169024" y="1052736"/>
            <a:ext cx="453650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=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'&lt;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+'</a:t>
            </a:r>
            <a:r>
              <a:rPr lang="ja-JP" altLang="en-US" sz="800" dirty="0" smtClean="0">
                <a:solidFill>
                  <a:schemeClr val="tx1"/>
                </a:solidFill>
                <a:latin typeface="Inconsolata-dz" pitchFamily="49" charset="0"/>
              </a:rPr>
              <a:t>地上Ｄ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'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makeChNumber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channel.number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 + ' : ' + channel.name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+'&lt;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program.title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program.startTime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program.duration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+'&lt;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br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&gt;'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+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program.description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 +'&lt;/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div&gt;';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(time)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date = new Date(time * 1000);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hours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date.getHours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minutes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date.getMinutes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if(0 &lt;= hours &amp;&amp; hours &lt;= 9)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"0" + hours;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else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"" + hours;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if(0 &lt;= minutes &amp;&amp; minutes &lt;= 9)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"0" + minutes;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else {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"" + minutes;        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    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return 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':' +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8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184705" y="2996952"/>
            <a:ext cx="2252572" cy="2448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108689" y="1664804"/>
            <a:ext cx="4808307" cy="4896544"/>
          </a:xfrm>
          <a:prstGeom prst="wedgeRectCallout">
            <a:avLst>
              <a:gd name="adj1" fmla="val 57105"/>
              <a:gd name="adj2" fmla="val -1582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makeTime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(time)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date = new Date(time * 1000);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hours =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date.getHours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minutes =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date.getMinutes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();</a:t>
            </a:r>
          </a:p>
          <a:p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if(0 &lt;= hours &amp;&amp; hours &lt;= 9)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"0" + hours;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else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"" + hours;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if(0 &lt;= minutes &amp;&amp; minutes &lt;= 9)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"0" + minutes;        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else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"" + minutes;        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}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return 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t_hours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+ ':' +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t_minutes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4589557" y="5467110"/>
            <a:ext cx="4776936" cy="72008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>
                <a:solidFill>
                  <a:schemeClr val="tx1"/>
                </a:solidFill>
              </a:rPr>
              <a:t>Unix Epoch </a:t>
            </a:r>
            <a:r>
              <a:rPr lang="ja-JP" altLang="en-US" sz="1600" dirty="0">
                <a:solidFill>
                  <a:schemeClr val="tx1"/>
                </a:solidFill>
              </a:rPr>
              <a:t>からの経過時間 （秒単位</a:t>
            </a:r>
            <a:r>
              <a:rPr lang="ja-JP" altLang="en-US" sz="1600" dirty="0" smtClean="0">
                <a:solidFill>
                  <a:schemeClr val="tx1"/>
                </a:solidFill>
              </a:rPr>
              <a:t>）を</a:t>
            </a:r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hh</a:t>
            </a:r>
            <a:r>
              <a:rPr lang="en-US" altLang="ja-JP" sz="1600" dirty="0" smtClean="0">
                <a:solidFill>
                  <a:schemeClr val="tx1"/>
                </a:solidFill>
              </a:rPr>
              <a:t> : mm </a:t>
            </a:r>
            <a:r>
              <a:rPr lang="ja-JP" altLang="en-US" sz="1600" dirty="0" smtClean="0">
                <a:solidFill>
                  <a:schemeClr val="tx1"/>
                </a:solidFill>
              </a:rPr>
              <a:t>の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形式に変換します。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4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24508" y="1772816"/>
            <a:ext cx="8820980" cy="33123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サンプルアプリ（その４）を動かしてみましょう</a:t>
            </a:r>
            <a:endParaRPr lang="en-US" altLang="ja-JP" sz="32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52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5816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で何ができるの？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画面を表示しよう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チャンネルを選局しよう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チャンネル情報をとってみよう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番組情報をとってみよう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</a:t>
            </a: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</a:t>
            </a:r>
            <a:r>
              <a:rPr lang="ja-JP" altLang="en-US" sz="3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できるよう</a:t>
            </a: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にしよう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2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テレビ受信画面の大きさや配置場所を変えて</a:t>
            </a:r>
            <a:r>
              <a:rPr lang="ja-JP" altLang="en-US" sz="32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みよう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86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dirty="0"/>
              <a:t>リモコン（キーボード</a:t>
            </a:r>
            <a:r>
              <a:rPr lang="ja-JP" altLang="en-US" dirty="0" smtClean="0"/>
              <a:t>）を用いた選局</a:t>
            </a:r>
            <a:r>
              <a:rPr lang="ja-JP" altLang="en-US" dirty="0"/>
              <a:t>機能を追加しよう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59093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サンプルアプリ（その５）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受信している </a:t>
            </a:r>
            <a:r>
              <a:rPr lang="en-US" altLang="ja-JP" sz="2400" dirty="0"/>
              <a:t>source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（地デジ）</a:t>
            </a:r>
            <a:r>
              <a:rPr lang="ja-JP" altLang="en-US" sz="2400" dirty="0"/>
              <a:t>のチャンネル</a:t>
            </a:r>
            <a:r>
              <a:rPr lang="ja-JP" altLang="en-US" sz="2400" dirty="0" smtClean="0"/>
              <a:t>情報リストを</a:t>
            </a:r>
            <a:r>
              <a:rPr lang="ja-JP" altLang="en-US" sz="2400" dirty="0"/>
              <a:t>取得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アプリを起動した際</a:t>
            </a:r>
            <a:r>
              <a:rPr lang="ja-JP" altLang="en-US" sz="2400" dirty="0" smtClean="0"/>
              <a:t>にチャンネルリストの先頭のチャンネルに選局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選局したチャンネルのチャンネル番号とチャンネル名をバナーに</a:t>
            </a:r>
            <a:r>
              <a:rPr lang="ja-JP" altLang="en-US" sz="2400" dirty="0" smtClean="0"/>
              <a:t>表示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選局したチャンネルの現在放送されている番組</a:t>
            </a:r>
            <a:r>
              <a:rPr lang="ja-JP" altLang="en-US" sz="2400" dirty="0" smtClean="0"/>
              <a:t>情報をバナーに表示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>
                <a:solidFill>
                  <a:srgbClr val="FF0000"/>
                </a:solidFill>
              </a:rPr>
              <a:t>キーハンドラーを追加</a:t>
            </a:r>
            <a:r>
              <a:rPr lang="ja-JP" altLang="en-US" sz="2400" dirty="0" smtClean="0">
                <a:solidFill>
                  <a:srgbClr val="FF0000"/>
                </a:solidFill>
              </a:rPr>
              <a:t>してキーによる選局が可能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928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キーコードの対応表</a:t>
            </a:r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(1/2)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63866"/>
              </p:ext>
            </p:extLst>
          </p:nvPr>
        </p:nvGraphicFramePr>
        <p:xfrm>
          <a:off x="344488" y="908720"/>
          <a:ext cx="918102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348"/>
                <a:gridCol w="3024336"/>
                <a:gridCol w="302433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Key</a:t>
                      </a:r>
                      <a:r>
                        <a:rPr kumimoji="1" lang="en-US" altLang="ja-JP" baseline="0" dirty="0" smtClean="0"/>
                        <a:t> Code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キーボード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STB</a:t>
                      </a:r>
                      <a:r>
                        <a:rPr kumimoji="1" lang="ja-JP" altLang="en-US" dirty="0" smtClean="0"/>
                        <a:t>のリモコン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-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2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3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4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5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6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7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8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9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KeyEvent.DOM_VK_11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11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800" dirty="0" smtClean="0">
                          <a:solidFill>
                            <a:schemeClr val="tx1"/>
                          </a:solidFill>
                        </a:rPr>
                        <a:t>KeyEvent.DOM_VK_12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 smtClean="0"/>
                        <a:t>12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…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・・・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・・・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3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キーコードの対応表</a:t>
            </a:r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(2/2)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290995"/>
              </p:ext>
            </p:extLst>
          </p:nvPr>
        </p:nvGraphicFramePr>
        <p:xfrm>
          <a:off x="344488" y="908720"/>
          <a:ext cx="918102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348"/>
                <a:gridCol w="3024336"/>
                <a:gridCol w="302433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Key</a:t>
                      </a:r>
                      <a:r>
                        <a:rPr kumimoji="1" lang="en-US" altLang="ja-JP" baseline="0" dirty="0" smtClean="0"/>
                        <a:t> Code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キーボード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STB</a:t>
                      </a:r>
                      <a:r>
                        <a:rPr kumimoji="1" lang="ja-JP" altLang="en-US" dirty="0" smtClean="0"/>
                        <a:t>のリモコン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KeyEvent.DOM_VK_UP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↑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↑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KeyEvent.DOM_VK_RIGHT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→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→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KeyEvent.DOM_VK_DOWN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↓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↓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KeyEvent.DOM_VK_LEFT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←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←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KeyEvent.DOM_VK_BLUE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青キー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KeyEvent.DOM_VK_RED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赤キー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KeyEvent.DOM_VK_GREEN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緑キー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KeyEvent.DOM_VK_YELLOW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黄色キー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KeyEvent.DOM_VK_CH_UP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チャンネルアップキー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KeyEvent.DOM_VK_CH_DOWN</a:t>
                      </a:r>
                      <a:endParaRPr lang="en-US" altLang="ja-JP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チャンネルダウンキー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800" dirty="0" err="1" smtClean="0">
                          <a:solidFill>
                            <a:schemeClr val="tx1"/>
                          </a:solidFill>
                        </a:rPr>
                        <a:t>KeyEvent.DOM_VK_INFO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dirty="0" smtClean="0"/>
                        <a:t>画面表示キー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err="1" smtClean="0"/>
                        <a:t>KeyEvent.DOM_VK_SUBMENU</a:t>
                      </a:r>
                      <a:endParaRPr kumimoji="1" lang="ja-JP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-</a:t>
                      </a:r>
                      <a:endParaRPr kumimoji="1" lang="ja-JP" alt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サブメニューキー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0512" y="63874"/>
            <a:ext cx="8784976" cy="436910"/>
          </a:xfrm>
        </p:spPr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サンプルアプリ（その５）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tv_api5.js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57250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window.addEventListener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keydown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',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/*  tv_api4.js 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と同じ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*/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　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880992" y="1052736"/>
            <a:ext cx="4824536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(event) { 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key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event.keyCode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switch(key)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…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KeyEvent.DOM_VK_11: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KeyEvent.DOM_VK_12: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11;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default: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('no key action');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return;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   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[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];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="";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(program)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program);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}, 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14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0512" y="63874"/>
            <a:ext cx="8784976" cy="436910"/>
          </a:xfrm>
        </p:spPr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キーハンドル関数を登録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tv_api5.js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57250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window.addEventListener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keydown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',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/*  tv_api4.js 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と同じ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*/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　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880992" y="1052736"/>
            <a:ext cx="4824536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(event) { 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key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event.keyCode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switch(key)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…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KeyEvent.DOM_VK_11: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KeyEvent.DOM_VK_12: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11;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default: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('no key action');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return;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   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[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];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="";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(program)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program);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}, 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00472" y="1772816"/>
            <a:ext cx="31683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414751" y="2348880"/>
            <a:ext cx="5330337" cy="654792"/>
          </a:xfrm>
          <a:prstGeom prst="wedgeRectCallout">
            <a:avLst>
              <a:gd name="adj1" fmla="val -23901"/>
              <a:gd name="adj2" fmla="val -94186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window.addEventListener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keydown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',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keyDownFunk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  <a:endParaRPr lang="en-US" altLang="ja-JP" sz="14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900772" y="2924944"/>
            <a:ext cx="4392488" cy="7020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 smtClean="0">
                <a:solidFill>
                  <a:schemeClr val="tx1"/>
                </a:solidFill>
              </a:rPr>
              <a:t>キーハンドルの関数を登録します。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キーを受け取ると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keyDownFunk</a:t>
            </a:r>
            <a:r>
              <a:rPr lang="ja-JP" altLang="en-US" sz="1600" dirty="0" smtClean="0">
                <a:solidFill>
                  <a:schemeClr val="tx1"/>
                </a:solidFill>
              </a:rPr>
              <a:t>関数が動きます。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dirty="0" smtClean="0"/>
              <a:t>最新のシュミレーターのインストール</a:t>
            </a:r>
            <a:r>
              <a:rPr lang="ja-JP" altLang="en-US" dirty="0"/>
              <a:t>方法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16" y="1038079"/>
            <a:ext cx="8585584" cy="534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213272" y="3861048"/>
            <a:ext cx="844184" cy="324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53100" y="4293096"/>
            <a:ext cx="3564396" cy="70788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旧バージョンのシュミレータ一を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 smtClean="0"/>
              <a:t>一度削除して下さい</a:t>
            </a:r>
            <a:endParaRPr kumimoji="1" lang="ja-JP" altLang="en-US" sz="2000" dirty="0"/>
          </a:p>
        </p:txBody>
      </p:sp>
      <p:sp>
        <p:nvSpPr>
          <p:cNvPr id="8" name="円/楕円 7"/>
          <p:cNvSpPr/>
          <p:nvPr/>
        </p:nvSpPr>
        <p:spPr>
          <a:xfrm>
            <a:off x="5061012" y="3645024"/>
            <a:ext cx="576064" cy="324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529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0512" y="63874"/>
            <a:ext cx="8784976" cy="436910"/>
          </a:xfrm>
        </p:spPr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各キーに応じた処理を行う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tv_api5.js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57250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window.addEventListener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keydown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',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/*  tv_api4.js 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と同じ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*/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　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880992" y="1052736"/>
            <a:ext cx="4824536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(event) { 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key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event.keyCode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switch(key)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…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KeyEvent.DOM_VK_11: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KeyEvent.DOM_VK_12: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11;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default: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('no key action');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return;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   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[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];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="";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(program)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program);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}, 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880992" y="1052736"/>
            <a:ext cx="4608512" cy="4752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56457" y="1088740"/>
            <a:ext cx="4716523" cy="5704602"/>
          </a:xfrm>
          <a:prstGeom prst="wedgeRectCallout">
            <a:avLst>
              <a:gd name="adj1" fmla="val 56389"/>
              <a:gd name="adj2" fmla="val -2475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KeyDownFunc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(event) { </a:t>
            </a:r>
          </a:p>
          <a:p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key =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event.keyCode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channel_index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14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switch(key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{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case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KeyEvent.DOM_VK_1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0;</a:t>
            </a:r>
            <a:endParaRPr lang="en-US" altLang="ja-JP" sz="14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if(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&lt;=   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       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){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return;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break;</a:t>
            </a:r>
          </a:p>
          <a:p>
            <a:endParaRPr lang="en-US" altLang="ja-JP" sz="14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…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14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case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KeyEvent.DOM_VK_12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11;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if(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&lt;= </a:t>
            </a:r>
            <a:endParaRPr lang="en-US" altLang="ja-JP" sz="14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      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break;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default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('no key action');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return;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break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} </a:t>
            </a:r>
            <a:endParaRPr lang="en-US" altLang="ja-JP" sz="14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3404828" y="5618980"/>
            <a:ext cx="6192688" cy="99911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 smtClean="0">
                <a:solidFill>
                  <a:schemeClr val="tx1"/>
                </a:solidFill>
              </a:rPr>
              <a:t>各キーに応じて選択する</a:t>
            </a:r>
            <a:r>
              <a:rPr lang="ja-JP" altLang="en-US" sz="1600" dirty="0">
                <a:solidFill>
                  <a:schemeClr val="tx1"/>
                </a:solidFill>
              </a:rPr>
              <a:t>チャンネル</a:t>
            </a:r>
            <a:r>
              <a:rPr lang="ja-JP" altLang="en-US" sz="1600" dirty="0" smtClean="0">
                <a:solidFill>
                  <a:schemeClr val="tx1"/>
                </a:solidFill>
              </a:rPr>
              <a:t>を決めます。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en-US" altLang="ja-JP" sz="1600" dirty="0" err="1" smtClean="0">
                <a:solidFill>
                  <a:schemeClr val="tx1"/>
                </a:solidFill>
              </a:rPr>
              <a:t>channelList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 smtClean="0">
                <a:solidFill>
                  <a:schemeClr val="tx1"/>
                </a:solidFill>
              </a:rPr>
              <a:t>の </a:t>
            </a:r>
            <a:r>
              <a:rPr lang="en-US" altLang="ja-JP" sz="1600" dirty="0" smtClean="0">
                <a:solidFill>
                  <a:schemeClr val="tx1"/>
                </a:solidFill>
              </a:rPr>
              <a:t>length </a:t>
            </a:r>
            <a:r>
              <a:rPr lang="ja-JP" altLang="en-US" sz="1600" dirty="0" smtClean="0">
                <a:solidFill>
                  <a:schemeClr val="tx1"/>
                </a:solidFill>
              </a:rPr>
              <a:t>よりも大きい値の場合は選局しません。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動作させたく</a:t>
            </a:r>
            <a:r>
              <a:rPr lang="ja-JP" altLang="en-US" sz="1600" dirty="0" smtClean="0">
                <a:solidFill>
                  <a:schemeClr val="tx1"/>
                </a:solidFill>
              </a:rPr>
              <a:t>ないキーは </a:t>
            </a:r>
            <a:r>
              <a:rPr lang="en-US" altLang="ja-JP" sz="1600" dirty="0" smtClean="0">
                <a:solidFill>
                  <a:schemeClr val="tx1"/>
                </a:solidFill>
              </a:rPr>
              <a:t>default </a:t>
            </a:r>
            <a:r>
              <a:rPr lang="ja-JP" altLang="en-US" sz="1600" dirty="0" smtClean="0">
                <a:solidFill>
                  <a:schemeClr val="tx1"/>
                </a:solidFill>
              </a:rPr>
              <a:t>に流して何も処理を行いません。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8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0512" y="63874"/>
            <a:ext cx="8784976" cy="436910"/>
          </a:xfrm>
        </p:spPr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選局後に新たなバナーを作成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tv_api5.js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572508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video;</a:t>
            </a: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chBanner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;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currentSource</a:t>
            </a:r>
            <a:r>
              <a:rPr lang="en-US" altLang="ja-JP" sz="800" dirty="0">
                <a:solidFill>
                  <a:schemeClr val="bg1">
                    <a:lumMod val="65000"/>
                  </a:schemeClr>
                </a:solidFill>
                <a:latin typeface="Inconsolata-dz" pitchFamily="49" charset="0"/>
              </a:rPr>
              <a:t> = null;</a:t>
            </a:r>
          </a:p>
          <a:p>
            <a:endParaRPr lang="en-US" altLang="ja-JP" sz="800" dirty="0" smtClean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window.addEventListener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keydown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',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window.onload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function() {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/*  tv_api4.js </a:t>
            </a:r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と同じ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*/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ja-JP" altLang="en-US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　</a:t>
            </a:r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880992" y="1052736"/>
            <a:ext cx="4824536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(event) { 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key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event.keyCode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switch(key)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…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KeyEvent.DOM_VK_11: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KeyEvent.DOM_VK_12: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11;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default: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('no key action');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return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   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[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];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="";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    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().then(function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(program)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8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, program);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}, 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});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893028" y="4221088"/>
            <a:ext cx="4632479" cy="1872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97511" y="1088740"/>
            <a:ext cx="7879825" cy="2736304"/>
          </a:xfrm>
          <a:prstGeom prst="wedgeRectCallout">
            <a:avLst>
              <a:gd name="adj1" fmla="val 42101"/>
              <a:gd name="adj2" fmla="val 64136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channelList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channelList_index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];</a:t>
            </a:r>
          </a:p>
          <a:p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TvTuning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);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chBanner.innerHTML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="";</a:t>
            </a:r>
            <a:endParaRPr lang="en-US" altLang="ja-JP" sz="1400" dirty="0" smtClean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currentChannel.getCurrentProgram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()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.then(function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onsuccess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smtClean="0">
                <a:solidFill>
                  <a:srgbClr val="0070C0"/>
                </a:solidFill>
                <a:latin typeface="Inconsolata-dz" pitchFamily="49" charset="0"/>
              </a:rPr>
              <a:t>program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){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  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createChannelProgramBanner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(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currentChannel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, program);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},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onerror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(error)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 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errlog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('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getCurrentProgram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() error');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});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  <a:endParaRPr lang="en-US" altLang="ja-JP" sz="14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3023822" y="5877272"/>
            <a:ext cx="6105642" cy="8911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 smtClean="0">
                <a:solidFill>
                  <a:schemeClr val="tx1"/>
                </a:solidFill>
              </a:rPr>
              <a:t>選局するチャンネルを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channelList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 smtClean="0">
                <a:solidFill>
                  <a:schemeClr val="tx1"/>
                </a:solidFill>
              </a:rPr>
              <a:t>から取得して選局します。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en-US" altLang="ja-JP" sz="1600" dirty="0" err="1" smtClean="0">
                <a:solidFill>
                  <a:schemeClr val="tx1"/>
                </a:solidFill>
              </a:rPr>
              <a:t>chBanner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>
                <a:solidFill>
                  <a:schemeClr val="tx1"/>
                </a:solidFill>
              </a:rPr>
              <a:t>内の</a:t>
            </a:r>
            <a:r>
              <a:rPr lang="ja-JP" altLang="en-US" sz="1600" dirty="0" smtClean="0">
                <a:solidFill>
                  <a:schemeClr val="tx1"/>
                </a:solidFill>
              </a:rPr>
              <a:t>文字列を空にして、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getCurrentChannel</a:t>
            </a:r>
            <a:r>
              <a:rPr lang="en-US" altLang="ja-JP" sz="1600" dirty="0" smtClean="0">
                <a:solidFill>
                  <a:schemeClr val="tx1"/>
                </a:solidFill>
              </a:rPr>
              <a:t>( )</a:t>
            </a:r>
            <a:r>
              <a:rPr lang="ja-JP" altLang="en-US" sz="1600" dirty="0" smtClean="0">
                <a:solidFill>
                  <a:schemeClr val="tx1"/>
                </a:solidFill>
              </a:rPr>
              <a:t>を呼び、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新たな番組情報を取得して</a:t>
            </a:r>
            <a:r>
              <a:rPr lang="en-US" altLang="ja-JP" sz="1600" dirty="0" smtClean="0">
                <a:solidFill>
                  <a:schemeClr val="tx1"/>
                </a:solidFill>
              </a:rPr>
              <a:t> banner </a:t>
            </a:r>
            <a:r>
              <a:rPr lang="ja-JP" altLang="en-US" sz="1600" dirty="0" smtClean="0">
                <a:solidFill>
                  <a:schemeClr val="tx1"/>
                </a:solidFill>
              </a:rPr>
              <a:t>を作ります。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9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24508" y="1772816"/>
            <a:ext cx="8820980" cy="33123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サンプルアプリ（その５）を動かしてみましょう</a:t>
            </a:r>
            <a:endParaRPr lang="en-US" altLang="ja-JP" sz="32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024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5816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で何ができるの？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受信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画面を表示しよう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チャンネルを選局しよう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チャンネル情報をとってみよう</a:t>
            </a:r>
            <a:endParaRPr lang="en-US" altLang="ja-JP" sz="3600" b="1" dirty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番組情報をとってみよう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</a:t>
            </a:r>
            <a:r>
              <a:rPr lang="ja-JP" altLang="en-US" sz="3600" b="1" dirty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できるよう</a:t>
            </a:r>
            <a:r>
              <a:rPr lang="ja-JP" altLang="en-US" sz="3600" b="1" dirty="0" smtClean="0"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にしよう</a:t>
            </a:r>
            <a:endParaRPr lang="en-US" altLang="ja-JP" sz="3600" b="1" dirty="0" smtClean="0">
              <a:solidFill>
                <a:schemeClr val="bg1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テレビ受信画面の大きさや配置場所を変えてみよう</a:t>
            </a:r>
            <a:endParaRPr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テレビ受信画面の大きさと位置を変更してみよう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9217024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サンプルアプリ（その６）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受信している </a:t>
            </a:r>
            <a:r>
              <a:rPr lang="en-US" altLang="ja-JP" sz="2400" dirty="0"/>
              <a:t>source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（地デジ）</a:t>
            </a:r>
            <a:r>
              <a:rPr lang="ja-JP" altLang="en-US" sz="2400" dirty="0"/>
              <a:t>のチャンネル</a:t>
            </a:r>
            <a:r>
              <a:rPr lang="ja-JP" altLang="en-US" sz="2400" dirty="0" smtClean="0"/>
              <a:t>情報リストを</a:t>
            </a:r>
            <a:r>
              <a:rPr lang="ja-JP" altLang="en-US" sz="2400" dirty="0"/>
              <a:t>取得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アプリを起動した際</a:t>
            </a:r>
            <a:r>
              <a:rPr lang="ja-JP" altLang="en-US" sz="2400" dirty="0" smtClean="0"/>
              <a:t>にチャンネルリストの先頭のチャンネルに選局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選局したチャンネルのチャンネル番号とチャンネル名をバナーに</a:t>
            </a:r>
            <a:r>
              <a:rPr lang="ja-JP" altLang="en-US" sz="2400" dirty="0" smtClean="0"/>
              <a:t>表示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選局したチャンネルの現在放送されている番組</a:t>
            </a:r>
            <a:r>
              <a:rPr lang="ja-JP" altLang="en-US" sz="2400" dirty="0" smtClean="0"/>
              <a:t>情報をバナーに表示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キーハンドラーを追加</a:t>
            </a:r>
            <a:r>
              <a:rPr lang="ja-JP" altLang="en-US" sz="2400" dirty="0" smtClean="0"/>
              <a:t>してキーによる選局が可能</a:t>
            </a:r>
            <a:r>
              <a:rPr lang="ja-JP" altLang="en-US" sz="2400" dirty="0"/>
              <a:t>にする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 smtClean="0">
                <a:solidFill>
                  <a:srgbClr val="FF0000"/>
                </a:solidFill>
              </a:rPr>
              <a:t>テレビ受信画面の大きさと位置を変化させる処理を追加</a:t>
            </a: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87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0512" y="63874"/>
            <a:ext cx="8784976" cy="436910"/>
          </a:xfrm>
        </p:spPr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サンプルアプリ（その６）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tv_api6.js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(event) { 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…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case KeyEvent.DOM_VK_12: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11;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KeyEvent.DOM_VK_UP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(1);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KeyEvent.DOM_VK_DOWN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(0.5);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default: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('no key action');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return;  // return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  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　　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349044" y="1052736"/>
            <a:ext cx="435648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(rate)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if(rate &gt; 1) { rate = 1;}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else if (rate &lt; 0) { rate = 0;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p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').style;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100 * rate;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100 * rate;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l_top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(100 -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/ 2;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(100 -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/ 2;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p.top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l_top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90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0512" y="63874"/>
            <a:ext cx="8784976" cy="436910"/>
          </a:xfrm>
        </p:spPr>
        <p:txBody>
          <a:bodyPr/>
          <a:lstStyle/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video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タグの大きさ・表示位置を変更する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tv_api6.js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(event) { 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…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case KeyEvent.DOM_VK_12: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11;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KeyEvent.DOM_VK_UP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(1);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KeyEvent.DOM_VK_DOWN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(0.5);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default: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('no key action');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return;  // return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  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　　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349044" y="1052736"/>
            <a:ext cx="435648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(rate)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if(rate &gt; 1) { rate = 1;}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else if (rate &lt; 0) { rate = 0;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p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').style;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100 * rate;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100 * rate;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l_top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(100 -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/ 2;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(100 -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/ 2;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p.top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l_top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349044" y="1037609"/>
            <a:ext cx="3024336" cy="252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56456" y="1219909"/>
            <a:ext cx="5112568" cy="3752764"/>
          </a:xfrm>
          <a:prstGeom prst="wedgeRectCallout">
            <a:avLst>
              <a:gd name="adj1" fmla="val 55660"/>
              <a:gd name="adj2" fmla="val -3788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(rate) {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if(rate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&gt; 1) { rate = 1;}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else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if (rate &lt; 0) { rate = 0; }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p = 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('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tv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').style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100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* rate;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100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* rate;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l_top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(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100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-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/ 2;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l_left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= (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100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-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 / 2;</a:t>
            </a:r>
          </a:p>
          <a:p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p.width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= 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l_width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 + 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‘%';</a:t>
            </a:r>
            <a:endParaRPr lang="en-US" altLang="ja-JP" sz="1400" dirty="0">
              <a:solidFill>
                <a:srgbClr val="FF0000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p.height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= 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l_height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 + 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‘%';</a:t>
            </a:r>
            <a:endParaRPr lang="en-US" altLang="ja-JP" sz="1400" dirty="0">
              <a:solidFill>
                <a:srgbClr val="FF0000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p.top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= 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l_top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 + 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‘%';</a:t>
            </a:r>
            <a:endParaRPr lang="en-US" altLang="ja-JP" sz="1400" dirty="0">
              <a:solidFill>
                <a:srgbClr val="FF0000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  </a:t>
            </a:r>
            <a:r>
              <a:rPr lang="en-US" altLang="ja-JP" sz="1400" dirty="0" err="1" smtClean="0">
                <a:solidFill>
                  <a:srgbClr val="FF0000"/>
                </a:solidFill>
                <a:latin typeface="Inconsolata-dz" pitchFamily="49" charset="0"/>
              </a:rPr>
              <a:t>p.left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= </a:t>
            </a:r>
            <a:r>
              <a:rPr lang="en-US" altLang="ja-JP" sz="1400" dirty="0" err="1">
                <a:solidFill>
                  <a:srgbClr val="FF0000"/>
                </a:solidFill>
                <a:latin typeface="Inconsolata-dz" pitchFamily="49" charset="0"/>
              </a:rPr>
              <a:t>l_left</a:t>
            </a:r>
            <a:r>
              <a:rPr lang="en-US" altLang="ja-JP" sz="1400" dirty="0">
                <a:solidFill>
                  <a:srgbClr val="FF0000"/>
                </a:solidFill>
                <a:latin typeface="Inconsolata-dz" pitchFamily="49" charset="0"/>
              </a:rPr>
              <a:t> + </a:t>
            </a:r>
            <a:r>
              <a:rPr lang="en-US" altLang="ja-JP" sz="1400" dirty="0" smtClean="0">
                <a:solidFill>
                  <a:srgbClr val="FF0000"/>
                </a:solidFill>
                <a:latin typeface="Inconsolata-dz" pitchFamily="49" charset="0"/>
              </a:rPr>
              <a:t>‘%';</a:t>
            </a:r>
            <a:endParaRPr lang="en-US" altLang="ja-JP" sz="1400" dirty="0">
              <a:solidFill>
                <a:srgbClr val="FF0000"/>
              </a:solidFill>
              <a:latin typeface="Inconsolata-dz" pitchFamily="49" charset="0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3404828" y="4473116"/>
            <a:ext cx="4788532" cy="93610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 smtClean="0">
                <a:solidFill>
                  <a:schemeClr val="tx1"/>
                </a:solidFill>
              </a:rPr>
              <a:t>テレビ</a:t>
            </a:r>
            <a:r>
              <a:rPr lang="ja-JP" altLang="en-US" sz="1600" dirty="0">
                <a:solidFill>
                  <a:schemeClr val="tx1"/>
                </a:solidFill>
              </a:rPr>
              <a:t>受信画面を好きな位置、大きさで表示するに</a:t>
            </a:r>
            <a:r>
              <a:rPr lang="ja-JP" altLang="en-US" sz="1600" dirty="0" smtClean="0">
                <a:solidFill>
                  <a:schemeClr val="tx1"/>
                </a:solidFill>
              </a:rPr>
              <a:t>は 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</a:rPr>
              <a:t>video</a:t>
            </a:r>
            <a:r>
              <a:rPr lang="ja-JP" altLang="en-US" sz="1600" dirty="0" smtClean="0">
                <a:solidFill>
                  <a:schemeClr val="tx1"/>
                </a:solidFill>
              </a:rPr>
              <a:t>タグの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css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 smtClean="0">
                <a:solidFill>
                  <a:schemeClr val="tx1"/>
                </a:solidFill>
              </a:rPr>
              <a:t>の値を 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javascript</a:t>
            </a:r>
            <a:r>
              <a:rPr lang="en-US" altLang="ja-JP" sz="1600" dirty="0" smtClean="0">
                <a:solidFill>
                  <a:schemeClr val="tx1"/>
                </a:solidFill>
              </a:rPr>
              <a:t> </a:t>
            </a:r>
            <a:r>
              <a:rPr lang="ja-JP" altLang="en-US" sz="1600" dirty="0" smtClean="0">
                <a:solidFill>
                  <a:schemeClr val="tx1"/>
                </a:solidFill>
              </a:rPr>
              <a:t>で変更します。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93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0512" y="63874"/>
            <a:ext cx="8784976" cy="436910"/>
          </a:xfrm>
        </p:spPr>
        <p:txBody>
          <a:bodyPr/>
          <a:lstStyle/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各キーに処理を割り当てる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456" y="62068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tv_api6.js</a:t>
            </a:r>
            <a:endParaRPr kumimoji="1"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00472" y="1052736"/>
            <a:ext cx="4860540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KeyDownFunc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(event) { 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…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case KeyEvent.DOM_VK_12: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if(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channelList.length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&lt;=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){ return; }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channelList_index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= 11;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KeyEvent.DOM_VK_UP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(1);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case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KeyEvent.DOM_VK_DOWN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(0.5);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return;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break</a:t>
            </a:r>
            <a:r>
              <a:rPr lang="en-US" altLang="ja-JP" sz="800" dirty="0" smtClean="0">
                <a:solidFill>
                  <a:schemeClr val="tx1"/>
                </a:solidFill>
                <a:latin typeface="Inconsolata-dz" pitchFamily="49" charset="0"/>
              </a:rPr>
              <a:t>;</a:t>
            </a:r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default: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</a:t>
            </a:r>
            <a:r>
              <a:rPr lang="en-US" altLang="ja-JP" sz="800" dirty="0" err="1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errlog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('no key action');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return;  // return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   break;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 }   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   </a:t>
            </a:r>
          </a:p>
          <a:p>
            <a:r>
              <a:rPr lang="ja-JP" altLang="en-US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　　</a:t>
            </a:r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…</a:t>
            </a:r>
          </a:p>
          <a:p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  <a:latin typeface="Inconsolata-dz" pitchFamily="49" charset="0"/>
              </a:rPr>
              <a:t>}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endParaRPr lang="en-US" altLang="ja-JP" sz="800" dirty="0">
              <a:solidFill>
                <a:schemeClr val="bg1">
                  <a:lumMod val="75000"/>
                </a:schemeClr>
              </a:solidFill>
              <a:latin typeface="Inconsolata-dz" pitchFamily="49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349044" y="1052736"/>
            <a:ext cx="4356484" cy="56166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function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(rate) {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if(rate &gt; 1) { rate = 1;}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else if (rate &lt; 0) { rate = 0; }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      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p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document.getElementById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('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tv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').style;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100 * rate;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100 * rate;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l_top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(100 -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/ 2;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var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(100 -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) / 2;</a:t>
            </a:r>
          </a:p>
          <a:p>
            <a:endParaRPr lang="en-US" altLang="ja-JP" sz="800" dirty="0">
              <a:solidFill>
                <a:schemeClr val="tx1"/>
              </a:solidFill>
              <a:latin typeface="Inconsolata-dz" pitchFamily="49" charset="0"/>
            </a:endParaRP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l_width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l_height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p.top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l_top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p.left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= </a:t>
            </a:r>
            <a:r>
              <a:rPr lang="en-US" altLang="ja-JP" sz="800" dirty="0" err="1">
                <a:solidFill>
                  <a:schemeClr val="tx1"/>
                </a:solidFill>
                <a:latin typeface="Inconsolata-dz" pitchFamily="49" charset="0"/>
              </a:rPr>
              <a:t>l_left</a:t>
            </a:r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 + ‘%';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Inconsolata-dz" pitchFamily="49" charset="0"/>
              </a:rPr>
              <a:t>}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44488" y="2060848"/>
            <a:ext cx="2556284" cy="1044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3638854" y="1412776"/>
            <a:ext cx="3852428" cy="1944216"/>
          </a:xfrm>
          <a:prstGeom prst="wedgeRectCallout">
            <a:avLst>
              <a:gd name="adj1" fmla="val -73423"/>
              <a:gd name="adj2" fmla="val 13264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case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KeyEvent.DOM_VK_UP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(1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);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return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break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case </a:t>
            </a:r>
            <a:r>
              <a:rPr lang="en-US" altLang="ja-JP" sz="1400" dirty="0" err="1">
                <a:solidFill>
                  <a:schemeClr val="tx1"/>
                </a:solidFill>
                <a:latin typeface="Inconsolata-dz" pitchFamily="49" charset="0"/>
              </a:rPr>
              <a:t>KeyEvent.DOM_VK_DOWN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: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err="1" smtClean="0">
                <a:solidFill>
                  <a:schemeClr val="tx1"/>
                </a:solidFill>
                <a:latin typeface="Inconsolata-dz" pitchFamily="49" charset="0"/>
              </a:rPr>
              <a:t>TvSetFrameSize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(0.5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); 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return</a:t>
            </a:r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;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Inconsolata-dz" pitchFamily="49" charset="0"/>
              </a:rPr>
              <a:t>    </a:t>
            </a:r>
            <a:r>
              <a:rPr lang="en-US" altLang="ja-JP" sz="1400" dirty="0" smtClean="0">
                <a:solidFill>
                  <a:schemeClr val="tx1"/>
                </a:solidFill>
                <a:latin typeface="Inconsolata-dz" pitchFamily="49" charset="0"/>
              </a:rPr>
              <a:t>break;</a:t>
            </a:r>
            <a:endParaRPr lang="en-US" altLang="ja-JP" sz="1400" dirty="0">
              <a:solidFill>
                <a:schemeClr val="tx1"/>
              </a:solidFill>
              <a:latin typeface="Inconsolata-dz" pitchFamily="49" charset="0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956556" y="3501008"/>
            <a:ext cx="6372708" cy="115212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 smtClean="0">
                <a:solidFill>
                  <a:schemeClr val="tx1"/>
                </a:solidFill>
              </a:rPr>
              <a:t>キーハンドラに処理を追加します。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カーソル下キーでテレビ受信画面を半分</a:t>
            </a:r>
            <a:r>
              <a:rPr lang="en-US" altLang="ja-JP" sz="1600" dirty="0">
                <a:solidFill>
                  <a:schemeClr val="tx1"/>
                </a:solidFill>
              </a:rPr>
              <a:t>(0.5</a:t>
            </a:r>
            <a:r>
              <a:rPr lang="ja-JP" altLang="en-US" sz="1600" dirty="0">
                <a:solidFill>
                  <a:schemeClr val="tx1"/>
                </a:solidFill>
              </a:rPr>
              <a:t>倍</a:t>
            </a:r>
            <a:r>
              <a:rPr lang="en-US" altLang="ja-JP" sz="1600" dirty="0">
                <a:solidFill>
                  <a:schemeClr val="tx1"/>
                </a:solidFill>
              </a:rPr>
              <a:t>)</a:t>
            </a:r>
            <a:r>
              <a:rPr lang="ja-JP" altLang="en-US" sz="1600" dirty="0" smtClean="0">
                <a:solidFill>
                  <a:schemeClr val="tx1"/>
                </a:solidFill>
              </a:rPr>
              <a:t>の大きさに、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 smtClean="0">
                <a:solidFill>
                  <a:schemeClr val="tx1"/>
                </a:solidFill>
              </a:rPr>
              <a:t>カーソル上キーで全画面の大きさに戻します。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24508" y="1772816"/>
            <a:ext cx="8820980" cy="33123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サンプルアプリ（その６）を動かしてみましょう</a:t>
            </a:r>
            <a:endParaRPr lang="en-US" altLang="ja-JP" sz="32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024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もしお時間があれば・・・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484" y="836712"/>
            <a:ext cx="8856984" cy="4985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/>
              <a:t>応用編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 smtClean="0"/>
              <a:t>画面表示キー</a:t>
            </a:r>
            <a:r>
              <a:rPr lang="ja-JP" altLang="en-US" sz="2400" dirty="0"/>
              <a:t>でバナーの表示／非表示を操作</a:t>
            </a:r>
            <a:endParaRPr lang="en-US" altLang="ja-JP" sz="3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 smtClean="0"/>
              <a:t>チャンネルＵＰ／ＤＯＷＮキーで選曲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 smtClean="0"/>
              <a:t>すべて</a:t>
            </a:r>
            <a:r>
              <a:rPr lang="ja-JP" altLang="en-US" sz="2400" dirty="0"/>
              <a:t>のチャンネルの現在放送中の番組情報</a:t>
            </a:r>
            <a:r>
              <a:rPr lang="ja-JP" altLang="en-US" sz="2400" dirty="0" smtClean="0"/>
              <a:t>を載せた番組表</a:t>
            </a:r>
            <a:endParaRPr lang="en-US" altLang="ja-JP" sz="24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/>
              <a:t>バナーに次の番組の情報を追加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ja-JP" altLang="en-US" sz="2400" dirty="0" smtClean="0"/>
              <a:t>テレビ受信画面を小さく表示して好きな場所に配置して、空いたスペースに番組概要などを表示</a:t>
            </a:r>
            <a:endParaRPr lang="en-US" altLang="ja-JP" sz="2400" dirty="0" smtClean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ja-JP" sz="3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60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dirty="0"/>
              <a:t>最新のシュミレーターのインストール方法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92460" y="764704"/>
            <a:ext cx="4316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http://apply.triaws.com/</a:t>
            </a:r>
            <a:endParaRPr lang="ja-JP" altLang="en-US" sz="2400" b="1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484784"/>
            <a:ext cx="9696450" cy="3590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512840" y="3609021"/>
            <a:ext cx="3888432" cy="1332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04928" y="5075709"/>
            <a:ext cx="4572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↑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こちらから再度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ダウンロードして下さい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7873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本日のハンズオンは終了です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0472" y="1088740"/>
            <a:ext cx="9505056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ja-JP" sz="4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4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初めて</a:t>
            </a:r>
            <a:r>
              <a:rPr kumimoji="1" lang="ja-JP" altLang="en-US" sz="4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kumimoji="1" lang="en-US" altLang="ja-JP" sz="44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FirefoxOS</a:t>
            </a:r>
            <a:r>
              <a:rPr kumimoji="1" lang="ja-JP" altLang="en-US" sz="4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kumimoji="1" lang="en-US" altLang="ja-JP" sz="4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TV API</a:t>
            </a:r>
          </a:p>
          <a:p>
            <a:pPr algn="ctr">
              <a:lnSpc>
                <a:spcPct val="150000"/>
              </a:lnSpc>
            </a:pPr>
            <a:r>
              <a:rPr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いかがでしたでしょうか</a:t>
            </a:r>
            <a:r>
              <a:rPr lang="ja-JP" altLang="en-US" sz="4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？</a:t>
            </a:r>
            <a:endParaRPr lang="en-US" altLang="ja-JP" sz="4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endParaRPr lang="en-US" altLang="ja-JP" sz="4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50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最後にもう１度・・・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92460" y="764704"/>
            <a:ext cx="4316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http://apply.triaws.com/</a:t>
            </a:r>
            <a:endParaRPr lang="ja-JP" altLang="en-US" sz="2400" b="1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098" name="Picture 2" descr="C:\Users\yamaguchi\Desktop\アプリハッカソン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8" y="1304764"/>
            <a:ext cx="9573240" cy="536459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24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28464" y="2924944"/>
            <a:ext cx="9649072" cy="8865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ご清聴ありがとうございました</a:t>
            </a:r>
            <a:endParaRPr kumimoji="1" lang="en-US" altLang="ja-JP" sz="4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821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lang="ja-JP" altLang="en-US" dirty="0"/>
              <a:t>シュミレーターの再インストール方法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16" y="1038079"/>
            <a:ext cx="8585584" cy="534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円/楕円 2"/>
          <p:cNvSpPr/>
          <p:nvPr/>
        </p:nvSpPr>
        <p:spPr>
          <a:xfrm>
            <a:off x="5061012" y="3645024"/>
            <a:ext cx="576064" cy="324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30842" y="4077072"/>
            <a:ext cx="3654406" cy="40011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/>
              <a:t>最新</a:t>
            </a:r>
            <a:r>
              <a:rPr lang="ja-JP" altLang="en-US" sz="2000" dirty="0"/>
              <a:t>の</a:t>
            </a:r>
            <a:r>
              <a:rPr kumimoji="1" lang="ja-JP" altLang="en-US" sz="2000" dirty="0" smtClean="0"/>
              <a:t>バージョンは</a:t>
            </a:r>
            <a:r>
              <a:rPr kumimoji="1" lang="en-US" altLang="ja-JP" sz="2000" dirty="0" smtClean="0"/>
              <a:t>1.0.0</a:t>
            </a:r>
            <a:r>
              <a:rPr kumimoji="1" lang="ja-JP" altLang="en-US" sz="2000" dirty="0" smtClean="0"/>
              <a:t>です。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970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1011810" y="63874"/>
            <a:ext cx="7882380" cy="436910"/>
          </a:xfrm>
        </p:spPr>
        <p:txBody>
          <a:bodyPr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開発環境は</a:t>
            </a:r>
            <a:r>
              <a:rPr kumimoji="1" lang="en-US" altLang="ja-JP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WebIDE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で行います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52" y="800708"/>
            <a:ext cx="8699698" cy="571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4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GP創英角ｺﾞｼｯｸUB">
      <a:majorFont>
        <a:latin typeface="HGP創英角ｺﾞｼｯｸUB"/>
        <a:ea typeface="HGP創英角ｺﾞｼｯｸUB"/>
        <a:cs typeface=""/>
      </a:majorFont>
      <a:minorFont>
        <a:latin typeface="HGP創英角ｺﾞｼｯｸUB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8304</Words>
  <Application>Microsoft Office PowerPoint</Application>
  <PresentationFormat>A4 210 x 297 mm</PresentationFormat>
  <Paragraphs>2080</Paragraphs>
  <Slides>72</Slides>
  <Notes>56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72</vt:i4>
      </vt:variant>
    </vt:vector>
  </HeadingPairs>
  <TitlesOfParts>
    <vt:vector size="73" baseType="lpstr">
      <vt:lpstr>Office ​​テーマ</vt:lpstr>
      <vt:lpstr>ＴＶ ＡＰＩ搭載ケーブルＳＴＢ ハンズオン</vt:lpstr>
      <vt:lpstr>本題に入る前に・・・</vt:lpstr>
      <vt:lpstr>事前準備できてますか？</vt:lpstr>
      <vt:lpstr>シュミレーターを起動してみましょう</vt:lpstr>
      <vt:lpstr>シュミレーターを起動してみましょう</vt:lpstr>
      <vt:lpstr>最新のシュミレーターのインストール方法</vt:lpstr>
      <vt:lpstr>最新のシュミレーターのインストール方法</vt:lpstr>
      <vt:lpstr>シュミレーターの再インストール方法</vt:lpstr>
      <vt:lpstr>開発環境はWebIDEで行います</vt:lpstr>
      <vt:lpstr>今日お話したいこと</vt:lpstr>
      <vt:lpstr>PowerPoint プレゼンテーション</vt:lpstr>
      <vt:lpstr>TV APIで何ができるの？</vt:lpstr>
      <vt:lpstr>TV API (1/2)</vt:lpstr>
      <vt:lpstr>TV API (2/2)</vt:lpstr>
      <vt:lpstr>PowerPoint プレゼンテーション</vt:lpstr>
      <vt:lpstr>さっそくテレビ受信画面を表示してみよう</vt:lpstr>
      <vt:lpstr>サンプルアプリ（その１）</vt:lpstr>
      <vt:lpstr>テレビ受信画面を表示</vt:lpstr>
      <vt:lpstr>テレビ受信画面を表示</vt:lpstr>
      <vt:lpstr>PowerPoint プレゼンテーション</vt:lpstr>
      <vt:lpstr>PowerPoint プレゼンテーション</vt:lpstr>
      <vt:lpstr>TV Source API</vt:lpstr>
      <vt:lpstr>チャンネル情報とは？</vt:lpstr>
      <vt:lpstr>チャンネル情報の配列とは？</vt:lpstr>
      <vt:lpstr>チャンネル情報を取得して選局をしてみよう</vt:lpstr>
      <vt:lpstr>サンプルアプリ（その２）</vt:lpstr>
      <vt:lpstr>チャンネルリストを取得する</vt:lpstr>
      <vt:lpstr>初期選局するチャンネルを取得する</vt:lpstr>
      <vt:lpstr>指定したチャンネルを選局をする</vt:lpstr>
      <vt:lpstr>PowerPoint プレゼンテーション</vt:lpstr>
      <vt:lpstr>PowerPoint プレゼンテーション</vt:lpstr>
      <vt:lpstr>TV Channel API</vt:lpstr>
      <vt:lpstr>もう少し補足・・・</vt:lpstr>
      <vt:lpstr>番組情報とは？</vt:lpstr>
      <vt:lpstr>番組情報の配列とは？</vt:lpstr>
      <vt:lpstr>オリジナルの番組バナーを作ってみよう（その１）</vt:lpstr>
      <vt:lpstr>サンプルアプリ（その３）</vt:lpstr>
      <vt:lpstr>サンプルアプリ（その３）</vt:lpstr>
      <vt:lpstr>サンプルアプリ（その３）</vt:lpstr>
      <vt:lpstr>サンプルアプリ（その３）</vt:lpstr>
      <vt:lpstr>選局中のチャンネルのバナーを作成</vt:lpstr>
      <vt:lpstr>チャンネル情報を取得してバナーに表示</vt:lpstr>
      <vt:lpstr>チャンネル番号を3ケタ表示に変換</vt:lpstr>
      <vt:lpstr>PowerPoint プレゼンテーション</vt:lpstr>
      <vt:lpstr>PowerPoint プレゼンテーション</vt:lpstr>
      <vt:lpstr>TV Program API</vt:lpstr>
      <vt:lpstr>もう少し補足・・・</vt:lpstr>
      <vt:lpstr>オリジナルの番組バナーを作ってみよう（その２）</vt:lpstr>
      <vt:lpstr>サンプルアプリ（その４）</vt:lpstr>
      <vt:lpstr>選局しているチャンネルの番組情報を取得</vt:lpstr>
      <vt:lpstr>番組名、開始時刻、終了時刻、番組概要をバナーに追加</vt:lpstr>
      <vt:lpstr>開始時刻、終了時刻を変換して求める</vt:lpstr>
      <vt:lpstr>PowerPoint プレゼンテーション</vt:lpstr>
      <vt:lpstr>PowerPoint プレゼンテーション</vt:lpstr>
      <vt:lpstr>リモコン（キーボード）を用いた選局機能を追加しよう</vt:lpstr>
      <vt:lpstr>キーコードの対応表(1/2)</vt:lpstr>
      <vt:lpstr>キーコードの対応表(2/2)</vt:lpstr>
      <vt:lpstr>サンプルアプリ（その５）</vt:lpstr>
      <vt:lpstr>キーハンドル関数を登録</vt:lpstr>
      <vt:lpstr>各キーに応じた処理を行う</vt:lpstr>
      <vt:lpstr>選局後に新たなバナーを作成する</vt:lpstr>
      <vt:lpstr>PowerPoint プレゼンテーション</vt:lpstr>
      <vt:lpstr>PowerPoint プレゼンテーション</vt:lpstr>
      <vt:lpstr>テレビ受信画面の大きさと位置を変更してみよう</vt:lpstr>
      <vt:lpstr>サンプルアプリ（その６）</vt:lpstr>
      <vt:lpstr>videoタグの大きさ・表示位置を変更する</vt:lpstr>
      <vt:lpstr>各キーに処理を割り当てる</vt:lpstr>
      <vt:lpstr>PowerPoint プレゼンテーション</vt:lpstr>
      <vt:lpstr>もしお時間があれば・・・</vt:lpstr>
      <vt:lpstr>本日のハンズオンは終了です</vt:lpstr>
      <vt:lpstr>最後にもう１度・・・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2014-03-31T00:19:55Z</dcterms:created>
  <dcterms:modified xsi:type="dcterms:W3CDTF">2015-05-07T09:09:32Z</dcterms:modified>
</cp:coreProperties>
</file>